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25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300" r:id="rId7"/>
    <p:sldId id="301" r:id="rId8"/>
    <p:sldId id="275" r:id="rId9"/>
    <p:sldId id="262" r:id="rId10"/>
    <p:sldId id="282" r:id="rId11"/>
    <p:sldId id="261" r:id="rId12"/>
    <p:sldId id="263" r:id="rId13"/>
    <p:sldId id="283" r:id="rId14"/>
    <p:sldId id="264" r:id="rId15"/>
    <p:sldId id="277" r:id="rId16"/>
    <p:sldId id="279" r:id="rId17"/>
    <p:sldId id="266" r:id="rId18"/>
    <p:sldId id="284" r:id="rId19"/>
    <p:sldId id="285" r:id="rId20"/>
    <p:sldId id="268" r:id="rId21"/>
    <p:sldId id="276" r:id="rId22"/>
    <p:sldId id="280" r:id="rId23"/>
    <p:sldId id="271" r:id="rId24"/>
    <p:sldId id="273" r:id="rId25"/>
    <p:sldId id="278" r:id="rId26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/>
  </p:cmAuthor>
  <p:cmAuthor id="2" name="Milena Radomirovic" initials="MR" lastIdx="2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D1361"/>
    <a:srgbClr val="20E02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670" autoAdjust="0"/>
  </p:normalViewPr>
  <p:slideViewPr>
    <p:cSldViewPr>
      <p:cViewPr varScale="1">
        <p:scale>
          <a:sx n="150" d="100"/>
          <a:sy n="150" d="100"/>
        </p:scale>
        <p:origin x="-504" y="-2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vno\Desktop\BUDZET\Prilog%202%20-%20Pomocni%20dokument%20za%20tabele%20i%20grafik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301861535412849"/>
          <c:y val="0.33688213679172496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Lbls>
            <c:dLbl>
              <c:idx val="0"/>
              <c:layout>
                <c:manualLayout>
                  <c:x val="-2.8577460174951167E-2"/>
                  <c:y val="-0.124716504554577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Порези на доходак,добит и капиталне добитке
</a:t>
                    </a:r>
                    <a:r>
                      <a:rPr lang="ru-RU" dirty="0" smtClean="0"/>
                      <a:t>45,84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6971638175428392E-2"/>
                  <c:y val="-2.92431681333950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Трансфери и</a:t>
                    </a:r>
                    <a:r>
                      <a:rPr lang="sr-Cyrl-RS" baseline="0" dirty="0" smtClean="0"/>
                      <a:t>  донације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20,90%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86-4DB2-BB9D-FEC6D903DEFD}"/>
                </c:ext>
              </c:extLst>
            </c:dLbl>
            <c:dLbl>
              <c:idx val="2"/>
              <c:layout>
                <c:manualLayout>
                  <c:x val="4.2949015040300263E-2"/>
                  <c:y val="-1.460651536205038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Други приходи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1,52 %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Порези</a:t>
                    </a:r>
                    <a:r>
                      <a:rPr lang="ru-RU" baseline="0" dirty="0" smtClean="0"/>
                      <a:t> на добра и услуге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6,13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E86-4DB2-BB9D-FEC6D903DEFD}"/>
                </c:ext>
              </c:extLst>
            </c:dLbl>
            <c:dLbl>
              <c:idx val="4"/>
              <c:layout>
                <c:manualLayout>
                  <c:x val="3.8413711383149529E-2"/>
                  <c:y val="-6.226141732283500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Порези на имовине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baseline="0" dirty="0" smtClean="0"/>
                      <a:t>16,20 %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50000"/>
                      <a:lumOff val="50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9034411915767814E-2"/>
                  <c:y val="-4.07843137254901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primanja'!$C$6:$C$10</c:f>
              <c:strCache>
                <c:ptCount val="5"/>
                <c:pt idx="0">
                  <c:v>Порези на доходак,добит и капиталне добитке</c:v>
                </c:pt>
                <c:pt idx="1">
                  <c:v>трансфери</c:v>
                </c:pt>
                <c:pt idx="2">
                  <c:v>Порези на имовину</c:v>
                </c:pt>
                <c:pt idx="3">
                  <c:v>Приходи од имовине</c:v>
                </c:pt>
                <c:pt idx="4">
                  <c:v>Порези на добра и услуге</c:v>
                </c:pt>
              </c:strCache>
            </c:strRef>
          </c:cat>
          <c:val>
            <c:numRef>
              <c:f>'Prihodi i primanja'!$D$6:$D$10</c:f>
              <c:numCache>
                <c:formatCode>#,##0.00</c:formatCode>
                <c:ptCount val="5"/>
                <c:pt idx="0">
                  <c:v>42977600</c:v>
                </c:pt>
                <c:pt idx="1">
                  <c:v>35410000</c:v>
                </c:pt>
                <c:pt idx="2">
                  <c:v>25000000</c:v>
                </c:pt>
                <c:pt idx="3">
                  <c:v>34100000</c:v>
                </c:pt>
                <c:pt idx="4">
                  <c:v>2000000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041974529763158"/>
          <c:y val="0.30876069062795758"/>
          <c:w val="0.53601721202415265"/>
          <c:h val="0.4739690597498855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2.8762198253723677E-2"/>
                  <c:y val="0.1810821266389320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Расходи</a:t>
                    </a:r>
                    <a:r>
                      <a:rPr lang="sr-Cyrl-RS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за з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апослене</a:t>
                    </a:r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43,52</a:t>
                    </a:r>
                    <a:r>
                      <a:rPr lang="sr-Cyrl-RS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668207498715977"/>
                  <c:y val="0.1703544199832165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dirty="0">
                        <a:solidFill>
                          <a:schemeClr val="bg1"/>
                        </a:solidFill>
                      </a:rPr>
                      <a:t>коришћење услуга и роба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38,58</a:t>
                    </a:r>
                    <a:r>
                      <a:rPr lang="ru-RU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ru-RU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6.574216743708268E-2"/>
                  <c:y val="0.22274501401610514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дотације и трансфери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4,52</a:t>
                    </a:r>
                    <a:r>
                      <a:rPr lang="sr-Cyrl-RS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4381099126861838"/>
                  <c:y val="9.0866498830503337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Остали расходи </a:t>
                    </a:r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5,85%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0.13148433487416539"/>
                  <c:y val="-0.1200764190190511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sz="1400" b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Основна средства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sz="1400" b="1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3,11 </a:t>
                    </a:r>
                    <a:r>
                      <a:rPr lang="sr-Cyrl-RS" sz="1400" dirty="0" smtClean="0"/>
                      <a:t>%</a:t>
                    </a:r>
                    <a:endParaRPr lang="sr-Cyrl-RS" sz="1400" dirty="0"/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#,##0.00</c:formatCode>
                <c:ptCount val="8"/>
                <c:pt idx="0">
                  <c:v>67183060</c:v>
                </c:pt>
                <c:pt idx="1">
                  <c:v>44701940</c:v>
                </c:pt>
                <c:pt idx="3">
                  <c:v>10549600</c:v>
                </c:pt>
                <c:pt idx="4">
                  <c:v>3113000</c:v>
                </c:pt>
                <c:pt idx="5">
                  <c:v>7020000</c:v>
                </c:pt>
                <c:pt idx="6">
                  <c:v>3400000</c:v>
                </c:pt>
                <c:pt idx="7">
                  <c:v>4000000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2">
        <a:lumMod val="5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>
        <a:solidFill>
          <a:schemeClr val="accent3">
            <a:lumMod val="75000"/>
          </a:schemeClr>
        </a:solidFill>
      </dgm:spPr>
      <dgm:t>
        <a:bodyPr vert="vert"/>
        <a:lstStyle/>
        <a:p>
          <a:r>
            <a:rPr lang="sr-Cyrl-RS" sz="2800" dirty="0"/>
            <a:t>На основу чега се доноси буџет</a:t>
          </a:r>
          <a:r>
            <a:rPr lang="en-US" sz="28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>
        <a:solidFill>
          <a:schemeClr val="accent3">
            <a:lumMod val="75000"/>
          </a:schemeClr>
        </a:solidFill>
      </dgm:spPr>
      <dgm:t>
        <a:bodyPr anchor="t"/>
        <a:lstStyle/>
        <a:p>
          <a:pPr algn="l"/>
          <a:endParaRPr lang="sr-Cyrl-RS" sz="600" b="1" dirty="0" smtClean="0"/>
        </a:p>
        <a:p>
          <a:pPr algn="l"/>
          <a:r>
            <a:rPr lang="sr-Cyrl-RS" sz="1100" b="1" dirty="0" smtClean="0"/>
            <a:t>Закони </a:t>
          </a:r>
          <a:r>
            <a:rPr lang="sr-Cyrl-RS" sz="1100" b="1" dirty="0"/>
            <a:t>и прописи:</a:t>
          </a:r>
        </a:p>
        <a:p>
          <a:pPr algn="l"/>
          <a:r>
            <a:rPr lang="sr-Cyrl-RS" sz="1100" b="1" dirty="0"/>
            <a:t>Закон о финансирању локалне самоуправе,</a:t>
          </a:r>
          <a:endParaRPr lang="sr-Latn-RS" sz="1100" b="1" dirty="0"/>
        </a:p>
        <a:p>
          <a:pPr algn="l"/>
          <a:r>
            <a:rPr lang="sr-Cyrl-RS" sz="1100" b="1" dirty="0"/>
            <a:t>Закон о буџетском систему,</a:t>
          </a:r>
          <a:endParaRPr lang="sr-Latn-RS" sz="1100" b="1" dirty="0"/>
        </a:p>
        <a:p>
          <a:pPr algn="l"/>
          <a:r>
            <a:rPr lang="sr-Cyrl-RS" sz="1100" b="1" dirty="0"/>
            <a:t>Закон о локалној самоуправи, </a:t>
          </a:r>
          <a:endParaRPr lang="sr-Latn-RS" sz="1100" b="1" dirty="0"/>
        </a:p>
        <a:p>
          <a:pPr algn="l"/>
          <a:r>
            <a:rPr lang="sr-Cyrl-RS" sz="1100" b="1" dirty="0"/>
            <a:t>Упутство Министарства финансија за припрему одлуке о буџету за </a:t>
          </a:r>
          <a:r>
            <a:rPr lang="sr-Cyrl-RS" sz="1100" b="1" dirty="0" smtClean="0"/>
            <a:t>20</a:t>
          </a:r>
          <a:r>
            <a:rPr lang="en-GB" sz="1100" b="1" dirty="0" smtClean="0"/>
            <a:t>2</a:t>
          </a:r>
          <a:r>
            <a:rPr lang="sr-Cyrl-RS" sz="1100" b="1" dirty="0" smtClean="0"/>
            <a:t>6. </a:t>
          </a:r>
          <a:r>
            <a:rPr lang="sr-Cyrl-RS" sz="1100" b="1" dirty="0"/>
            <a:t>годину и др.</a:t>
          </a:r>
        </a:p>
        <a:p>
          <a:pPr algn="l"/>
          <a:r>
            <a:rPr lang="sr-Cyrl-RS" sz="1100" b="1" dirty="0">
              <a:solidFill>
                <a:schemeClr val="bg1"/>
              </a:solidFill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 dirty="0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sr-Cyrl-RS" sz="1050" b="1" dirty="0"/>
            <a:t>Стратешки </a:t>
          </a:r>
          <a:r>
            <a:rPr lang="sr-Cyrl-RS" sz="1050" b="1" dirty="0" smtClean="0"/>
            <a:t>документи</a:t>
          </a:r>
          <a:r>
            <a:rPr lang="sr-Cyrl-RS" sz="1050" b="1" dirty="0"/>
            <a:t>:</a:t>
          </a:r>
        </a:p>
        <a:p>
          <a:pPr algn="l"/>
          <a:r>
            <a:rPr lang="sr-Cyrl-RS" sz="1050" b="1" dirty="0"/>
            <a:t>Стратегија развоја</a:t>
          </a:r>
          <a:endParaRPr lang="sr-Latn-RS" sz="1050" b="1" dirty="0">
            <a:solidFill>
              <a:srgbClr val="FF0000"/>
            </a:solidFill>
          </a:endParaRPr>
        </a:p>
        <a:p>
          <a:pPr algn="l"/>
          <a:r>
            <a:rPr lang="sr-Cyrl-RS" sz="1050" b="1" dirty="0"/>
            <a:t>Акциони планови за поједине области</a:t>
          </a:r>
          <a:endParaRPr lang="en-US" sz="1050" b="1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 dirty="0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sr-Cyrl-RS" sz="1400" b="1" dirty="0"/>
            <a:t>Потребе буџетских корисника</a:t>
          </a:r>
          <a:endParaRPr lang="en-US" sz="1400" b="1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 dirty="0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sr-Cyrl-RS" sz="1400" b="1" dirty="0" smtClean="0"/>
            <a:t>Започети пројекти из ранијих година</a:t>
          </a:r>
          <a:endParaRPr lang="en-US" sz="1400" b="1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 dirty="0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sr-Cyrl-RS" sz="1400" b="1" dirty="0"/>
            <a:t>Остварење прошлогодишњег буџета</a:t>
          </a:r>
          <a:endParaRPr lang="en-US" sz="1400" b="1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 dirty="0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265945" custScaleY="90176" custLinFactNeighborX="901" custLinFactNeighborY="-1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250076" custScaleY="289610" custLinFactNeighborX="-3789" custLinFactNeighborY="-4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700" dirty="0" smtClean="0"/>
            <a:t>Трансфери и дотације</a:t>
          </a:r>
          <a:r>
            <a:rPr lang="en-GB" sz="700" dirty="0" smtClean="0"/>
            <a:t> </a:t>
          </a:r>
          <a:endParaRPr lang="sr-Cyrl-RS" sz="700" dirty="0" smtClean="0"/>
        </a:p>
        <a:p>
          <a:r>
            <a:rPr lang="sr-Cyrl-RS" sz="700" dirty="0" smtClean="0"/>
            <a:t>44,000,000.00</a:t>
          </a:r>
          <a:endParaRPr lang="en-US" sz="700" dirty="0"/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 dirty="0"/>
        </a:p>
      </dgm:t>
    </dgm:pt>
    <dgm:pt modelId="{1F884CF4-1E4C-423F-AE7B-0BAC3D97360D}">
      <dgm:prSet custT="1"/>
      <dgm:spPr/>
      <dgm:t>
        <a:bodyPr/>
        <a:lstStyle/>
        <a:p>
          <a:r>
            <a:rPr lang="sr-Cyrl-RS" sz="700" dirty="0" smtClean="0"/>
            <a:t>Порески приходи</a:t>
          </a:r>
        </a:p>
        <a:p>
          <a:r>
            <a:rPr lang="sr-Cyrl-RS" sz="700" dirty="0" smtClean="0"/>
            <a:t>143,</a:t>
          </a:r>
          <a:r>
            <a:rPr lang="sr-Latn-RS" sz="700" dirty="0" smtClean="0"/>
            <a:t>,</a:t>
          </a:r>
          <a:r>
            <a:rPr lang="sr-Cyrl-RS" sz="700" dirty="0" smtClean="0"/>
            <a:t>550,000</a:t>
          </a:r>
          <a:r>
            <a:rPr lang="en-US" sz="700" dirty="0" smtClean="0"/>
            <a:t>.00</a:t>
          </a:r>
          <a:endParaRPr lang="en-US" sz="700" dirty="0"/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 dirty="0"/>
        </a:p>
      </dgm:t>
    </dgm:pt>
    <dgm:pt modelId="{5D916380-7CCF-449D-BDCA-87F1203B910F}">
      <dgm:prSet/>
      <dgm:spPr/>
      <dgm:t>
        <a:bodyPr/>
        <a:lstStyle/>
        <a:p>
          <a:r>
            <a:rPr lang="sr-Cyrl-RS" dirty="0" smtClean="0"/>
            <a:t>Укупан буџет општине  210,550,000.00</a:t>
          </a:r>
          <a:endParaRPr lang="en-US" dirty="0"/>
        </a:p>
      </dgm:t>
    </dgm:pt>
    <dgm:pt modelId="{E3179843-4FD0-4AAE-8FDA-20377EE9CE47}" type="parTrans" cxnId="{45230F1C-4F30-4BC4-8CA9-D4F277A67D18}">
      <dgm:prSet/>
      <dgm:spPr/>
      <dgm:t>
        <a:bodyPr/>
        <a:lstStyle/>
        <a:p>
          <a:endParaRPr lang="en-US"/>
        </a:p>
      </dgm:t>
    </dgm:pt>
    <dgm:pt modelId="{F84FBBAF-F0C0-4082-BF63-A09B496159AA}" type="sibTrans" cxnId="{45230F1C-4F30-4BC4-8CA9-D4F277A67D18}">
      <dgm:prSet/>
      <dgm:spPr/>
      <dgm:t>
        <a:bodyPr/>
        <a:lstStyle/>
        <a:p>
          <a:endParaRPr lang="en-US"/>
        </a:p>
      </dgm:t>
    </dgm:pt>
    <dgm:pt modelId="{258C614E-C25D-47E8-BC69-ECC42BFEC5CC}">
      <dgm:prSet custT="1"/>
      <dgm:spPr/>
      <dgm:t>
        <a:bodyPr/>
        <a:lstStyle/>
        <a:p>
          <a:r>
            <a:rPr lang="sr-Cyrl-RS" sz="800" dirty="0" smtClean="0"/>
            <a:t>Непорески приходи</a:t>
          </a:r>
        </a:p>
        <a:p>
          <a:r>
            <a:rPr lang="sr-Cyrl-RS" sz="800" dirty="0" smtClean="0"/>
            <a:t>3,200,000.00</a:t>
          </a:r>
          <a:endParaRPr lang="en-US" sz="800" dirty="0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 dirty="0"/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AF64D958-6CAA-4515-B143-05A4C09B15A2}">
      <dgm:prSet custT="1"/>
      <dgm:spPr/>
      <dgm:t>
        <a:bodyPr/>
        <a:lstStyle/>
        <a:p>
          <a:r>
            <a:rPr lang="sr-Cyrl-RS" sz="700" b="0" dirty="0" smtClean="0">
              <a:solidFill>
                <a:schemeClr val="tx1"/>
              </a:solidFill>
            </a:rPr>
            <a:t>Меморандумске ставке</a:t>
          </a:r>
        </a:p>
        <a:p>
          <a:r>
            <a:rPr lang="sr-Cyrl-RS" sz="700" b="0" dirty="0" smtClean="0">
              <a:solidFill>
                <a:schemeClr val="tx1"/>
              </a:solidFill>
            </a:rPr>
            <a:t>300,000.00</a:t>
          </a:r>
        </a:p>
      </dgm:t>
    </dgm:pt>
    <dgm:pt modelId="{10110B02-94D9-478B-ADB7-997A19762879}" type="parTrans" cxnId="{A07EF3DE-7DD9-48C5-89EE-0E29FD6BAC92}">
      <dgm:prSet/>
      <dgm:spPr/>
      <dgm:t>
        <a:bodyPr/>
        <a:lstStyle/>
        <a:p>
          <a:endParaRPr lang="en-GB"/>
        </a:p>
      </dgm:t>
    </dgm:pt>
    <dgm:pt modelId="{76F68AA6-9F83-4C9E-9ABA-D724BD76343F}" type="sibTrans" cxnId="{A07EF3DE-7DD9-48C5-89EE-0E29FD6BAC92}">
      <dgm:prSet/>
      <dgm:spPr/>
      <dgm:t>
        <a:bodyPr/>
        <a:lstStyle/>
        <a:p>
          <a:endParaRPr lang="en-GB"/>
        </a:p>
      </dgm:t>
    </dgm:pt>
    <dgm:pt modelId="{C3030F28-0D25-4DB1-AE63-C0470B2D9530}">
      <dgm:prSet custT="1"/>
      <dgm:spPr/>
      <dgm:t>
        <a:bodyPr/>
        <a:lstStyle/>
        <a:p>
          <a:r>
            <a:rPr lang="sr-Cyrl-RS" sz="700" b="0" dirty="0" smtClean="0">
              <a:solidFill>
                <a:schemeClr val="tx1"/>
              </a:solidFill>
            </a:rPr>
            <a:t>Неутрошена ср. из ранијих година</a:t>
          </a:r>
          <a:endParaRPr lang="en-GB" sz="700" b="0" dirty="0" smtClean="0">
            <a:solidFill>
              <a:schemeClr val="tx1"/>
            </a:solidFill>
          </a:endParaRPr>
        </a:p>
        <a:p>
          <a:r>
            <a:rPr lang="sr-Cyrl-RS" sz="700" b="0" dirty="0" smtClean="0">
              <a:solidFill>
                <a:schemeClr val="tx1"/>
              </a:solidFill>
            </a:rPr>
            <a:t>19</a:t>
          </a:r>
          <a:r>
            <a:rPr lang="en-GB" sz="700" b="0" dirty="0" smtClean="0">
              <a:solidFill>
                <a:schemeClr val="tx1"/>
              </a:solidFill>
            </a:rPr>
            <a:t>,000,000.00</a:t>
          </a:r>
          <a:endParaRPr lang="sr-Cyrl-RS" sz="700" b="0" dirty="0" smtClean="0">
            <a:solidFill>
              <a:schemeClr val="tx1"/>
            </a:solidFill>
          </a:endParaRPr>
        </a:p>
      </dgm:t>
    </dgm:pt>
    <dgm:pt modelId="{17A36237-9599-4AC8-A294-3DF614C5C54B}" type="parTrans" cxnId="{527D2BF9-007E-4B0E-91CA-E16BDBF37657}">
      <dgm:prSet/>
      <dgm:spPr/>
      <dgm:t>
        <a:bodyPr/>
        <a:lstStyle/>
        <a:p>
          <a:endParaRPr lang="en-GB"/>
        </a:p>
      </dgm:t>
    </dgm:pt>
    <dgm:pt modelId="{41385FFA-3B65-4EBE-AC86-857818912742}" type="sibTrans" cxnId="{527D2BF9-007E-4B0E-91CA-E16BDBF37657}">
      <dgm:prSet/>
      <dgm:spPr/>
      <dgm:t>
        <a:bodyPr/>
        <a:lstStyle/>
        <a:p>
          <a:endParaRPr lang="en-GB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  <dgm:t>
        <a:bodyPr/>
        <a:lstStyle/>
        <a:p>
          <a:endParaRPr lang="en-GB"/>
        </a:p>
      </dgm:t>
    </dgm:pt>
    <dgm:pt modelId="{98F3E7AB-6934-48FA-B82F-FBEAF1B2375D}" type="pres">
      <dgm:prSet presAssocID="{1B723845-E0D1-4671-AE0F-32E0821595D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  <dgm:t>
        <a:bodyPr/>
        <a:lstStyle/>
        <a:p>
          <a:endParaRPr lang="en-GB"/>
        </a:p>
      </dgm:t>
    </dgm:pt>
    <dgm:pt modelId="{856F1F1E-1C9F-4265-8583-07E98F2F0365}" type="pres">
      <dgm:prSet presAssocID="{C3030F28-0D25-4DB1-AE63-C0470B2D953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A3D184-7C83-4CF8-AF4D-B3689A974954}" type="pres">
      <dgm:prSet presAssocID="{41385FFA-3B65-4EBE-AC86-857818912742}" presName="spacerL" presStyleCnt="0"/>
      <dgm:spPr/>
    </dgm:pt>
    <dgm:pt modelId="{49FE6571-A146-4254-BB18-0A151C452EB6}" type="pres">
      <dgm:prSet presAssocID="{41385FFA-3B65-4EBE-AC86-857818912742}" presName="sibTrans" presStyleLbl="sibTrans2D1" presStyleIdx="1" presStyleCnt="5"/>
      <dgm:spPr/>
      <dgm:t>
        <a:bodyPr/>
        <a:lstStyle/>
        <a:p>
          <a:endParaRPr lang="en-GB"/>
        </a:p>
      </dgm:t>
    </dgm:pt>
    <dgm:pt modelId="{D86CBB57-FD3F-45F2-BD4A-B726AD9D2350}" type="pres">
      <dgm:prSet presAssocID="{41385FFA-3B65-4EBE-AC86-857818912742}" presName="spacerR" presStyleCnt="0"/>
      <dgm:spPr/>
    </dgm:pt>
    <dgm:pt modelId="{297E2002-B9F6-4BE1-B47E-D1E0645D444B}" type="pres">
      <dgm:prSet presAssocID="{AF64D958-6CAA-4515-B143-05A4C09B15A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F16226-7103-4ECF-B9B9-DF5A2271CA23}" type="pres">
      <dgm:prSet presAssocID="{76F68AA6-9F83-4C9E-9ABA-D724BD76343F}" presName="spacerL" presStyleCnt="0"/>
      <dgm:spPr/>
    </dgm:pt>
    <dgm:pt modelId="{BC32BB29-91A4-4714-8EAD-2B996E91BF29}" type="pres">
      <dgm:prSet presAssocID="{76F68AA6-9F83-4C9E-9ABA-D724BD76343F}" presName="sibTrans" presStyleLbl="sibTrans2D1" presStyleIdx="2" presStyleCnt="5"/>
      <dgm:spPr/>
      <dgm:t>
        <a:bodyPr/>
        <a:lstStyle/>
        <a:p>
          <a:endParaRPr lang="en-GB"/>
        </a:p>
      </dgm:t>
    </dgm:pt>
    <dgm:pt modelId="{867317EB-56F0-49D7-83CC-920AB5452754}" type="pres">
      <dgm:prSet presAssocID="{76F68AA6-9F83-4C9E-9ABA-D724BD76343F}" presName="spacerR" presStyleCnt="0"/>
      <dgm:spPr/>
    </dgm:pt>
    <dgm:pt modelId="{2F60A798-586E-4E47-B649-25F047F36835}" type="pres">
      <dgm:prSet presAssocID="{258C614E-C25D-47E8-BC69-ECC42BFEC5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  <dgm:t>
        <a:bodyPr/>
        <a:lstStyle/>
        <a:p>
          <a:endParaRPr lang="en-GB"/>
        </a:p>
      </dgm:t>
    </dgm:pt>
    <dgm:pt modelId="{41F09F99-3DCC-47E4-9188-F7D103A1F6E3}" type="pres">
      <dgm:prSet presAssocID="{44AA7FFE-EC5D-4B4A-A884-0D1E5752683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  <dgm:t>
        <a:bodyPr/>
        <a:lstStyle/>
        <a:p>
          <a:endParaRPr lang="en-GB"/>
        </a:p>
      </dgm:t>
    </dgm:pt>
    <dgm:pt modelId="{6C1FFF0F-B1A4-4C41-B9D3-30452A0DFA4B}" type="pres">
      <dgm:prSet presAssocID="{567740A1-931A-404E-B8A7-DCAB60009AE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45775-06DD-4AEB-8AA7-661B2C2D4A6B}" type="pres">
      <dgm:prSet presAssocID="{097825AB-8F2B-4EF3-ABE1-7DCEF8027B99}" presName="spacerL" presStyleCnt="0"/>
      <dgm:spPr/>
      <dgm:t>
        <a:bodyPr/>
        <a:lstStyle/>
        <a:p>
          <a:endParaRPr lang="en-GB"/>
        </a:p>
      </dgm:t>
    </dgm:pt>
    <dgm:pt modelId="{15B9BC48-25F6-42D0-962A-C5300817F5D6}" type="pres">
      <dgm:prSet presAssocID="{097825AB-8F2B-4EF3-ABE1-7DCEF8027B9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0C950C1-27EC-4F90-9D03-FE91C2F30B37}" type="pres">
      <dgm:prSet presAssocID="{097825AB-8F2B-4EF3-ABE1-7DCEF8027B99}" presName="spacerR" presStyleCnt="0"/>
      <dgm:spPr/>
      <dgm:t>
        <a:bodyPr/>
        <a:lstStyle/>
        <a:p>
          <a:endParaRPr lang="en-GB"/>
        </a:p>
      </dgm:t>
    </dgm:pt>
    <dgm:pt modelId="{6F417702-EF99-4C64-80D3-8DB24BEF1DD6}" type="pres">
      <dgm:prSet presAssocID="{5D916380-7CCF-449D-BDCA-87F1203B910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E065B6-BAF0-45E0-96C4-FBC1763BA102}" srcId="{028ECFAC-63B3-40F0-9E03-B31D365E432C}" destId="{258C614E-C25D-47E8-BC69-ECC42BFEC5CC}" srcOrd="3" destOrd="0" parTransId="{0EE00226-4F18-428E-857D-BB8AB5FED661}" sibTransId="{44AA7FFE-EC5D-4B4A-A884-0D1E57526835}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527D2BF9-007E-4B0E-91CA-E16BDBF37657}" srcId="{028ECFAC-63B3-40F0-9E03-B31D365E432C}" destId="{C3030F28-0D25-4DB1-AE63-C0470B2D9530}" srcOrd="1" destOrd="0" parTransId="{17A36237-9599-4AC8-A294-3DF614C5C54B}" sibTransId="{41385FFA-3B65-4EBE-AC86-857818912742}"/>
    <dgm:cxn modelId="{34BA559F-5A27-4EAE-A75B-2B6A0EEBEFDC}" type="presOf" srcId="{76F68AA6-9F83-4C9E-9ABA-D724BD76343F}" destId="{BC32BB29-91A4-4714-8EAD-2B996E91BF29}" srcOrd="0" destOrd="0" presId="urn:microsoft.com/office/officeart/2005/8/layout/equation1"/>
    <dgm:cxn modelId="{10BBE583-7150-488C-8262-392C07362DC4}" type="presOf" srcId="{5D916380-7CCF-449D-BDCA-87F1203B910F}" destId="{6F417702-EF99-4C64-80D3-8DB24BEF1DD6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14EEDCD0-A5A2-4CDF-8B7B-CAC0AE52FD5B}" type="presOf" srcId="{097825AB-8F2B-4EF3-ABE1-7DCEF8027B99}" destId="{15B9BC48-25F6-42D0-962A-C5300817F5D6}" srcOrd="0" destOrd="0" presId="urn:microsoft.com/office/officeart/2005/8/layout/equation1"/>
    <dgm:cxn modelId="{45230F1C-4F30-4BC4-8CA9-D4F277A67D18}" srcId="{028ECFAC-63B3-40F0-9E03-B31D365E432C}" destId="{5D916380-7CCF-449D-BDCA-87F1203B910F}" srcOrd="5" destOrd="0" parTransId="{E3179843-4FD0-4AAE-8FDA-20377EE9CE47}" sibTransId="{F84FBBAF-F0C0-4082-BF63-A09B496159AA}"/>
    <dgm:cxn modelId="{A07EF3DE-7DD9-48C5-89EE-0E29FD6BAC92}" srcId="{028ECFAC-63B3-40F0-9E03-B31D365E432C}" destId="{AF64D958-6CAA-4515-B143-05A4C09B15A2}" srcOrd="2" destOrd="0" parTransId="{10110B02-94D9-478B-ADB7-997A19762879}" sibTransId="{76F68AA6-9F83-4C9E-9ABA-D724BD76343F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8CE69D3A-4237-4516-AA14-0581CCE2736C}" type="presOf" srcId="{C3030F28-0D25-4DB1-AE63-C0470B2D9530}" destId="{856F1F1E-1C9F-4265-8583-07E98F2F0365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DEA8532F-0397-4801-AC76-14662702F136}" type="presOf" srcId="{41385FFA-3B65-4EBE-AC86-857818912742}" destId="{49FE6571-A146-4254-BB18-0A151C452EB6}" srcOrd="0" destOrd="0" presId="urn:microsoft.com/office/officeart/2005/8/layout/equation1"/>
    <dgm:cxn modelId="{7F5DF4DA-C09E-49B6-A6AE-CA77DF5D5E8C}" type="presOf" srcId="{AF64D958-6CAA-4515-B143-05A4C09B15A2}" destId="{297E2002-B9F6-4BE1-B47E-D1E0645D444B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4" destOrd="0" parTransId="{0643A071-2AC8-4124-916D-3A8BE5775A6D}" sibTransId="{097825AB-8F2B-4EF3-ABE1-7DCEF8027B99}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302D7BF4-1949-4822-8C17-790ACD0E2AEE}" type="presParOf" srcId="{688A0EC4-0F6D-4987-959D-CA5F27B3CF24}" destId="{856F1F1E-1C9F-4265-8583-07E98F2F0365}" srcOrd="4" destOrd="0" presId="urn:microsoft.com/office/officeart/2005/8/layout/equation1"/>
    <dgm:cxn modelId="{42A60085-4087-4805-8212-35547051B93E}" type="presParOf" srcId="{688A0EC4-0F6D-4987-959D-CA5F27B3CF24}" destId="{B3A3D184-7C83-4CF8-AF4D-B3689A974954}" srcOrd="5" destOrd="0" presId="urn:microsoft.com/office/officeart/2005/8/layout/equation1"/>
    <dgm:cxn modelId="{972EE9B7-ECC1-4931-9A0E-A6C1D1141B36}" type="presParOf" srcId="{688A0EC4-0F6D-4987-959D-CA5F27B3CF24}" destId="{49FE6571-A146-4254-BB18-0A151C452EB6}" srcOrd="6" destOrd="0" presId="urn:microsoft.com/office/officeart/2005/8/layout/equation1"/>
    <dgm:cxn modelId="{86A47FB5-841C-484F-AE6B-A4A31DF1D9B7}" type="presParOf" srcId="{688A0EC4-0F6D-4987-959D-CA5F27B3CF24}" destId="{D86CBB57-FD3F-45F2-BD4A-B726AD9D2350}" srcOrd="7" destOrd="0" presId="urn:microsoft.com/office/officeart/2005/8/layout/equation1"/>
    <dgm:cxn modelId="{88384B52-4E2B-4C3F-B6EB-F03FBAC68B6C}" type="presParOf" srcId="{688A0EC4-0F6D-4987-959D-CA5F27B3CF24}" destId="{297E2002-B9F6-4BE1-B47E-D1E0645D444B}" srcOrd="8" destOrd="0" presId="urn:microsoft.com/office/officeart/2005/8/layout/equation1"/>
    <dgm:cxn modelId="{3DF6C7C7-7C01-4BA2-881E-106AC142C8DA}" type="presParOf" srcId="{688A0EC4-0F6D-4987-959D-CA5F27B3CF24}" destId="{55F16226-7103-4ECF-B9B9-DF5A2271CA23}" srcOrd="9" destOrd="0" presId="urn:microsoft.com/office/officeart/2005/8/layout/equation1"/>
    <dgm:cxn modelId="{02796176-338D-4699-8EB5-96A5EB7DED7E}" type="presParOf" srcId="{688A0EC4-0F6D-4987-959D-CA5F27B3CF24}" destId="{BC32BB29-91A4-4714-8EAD-2B996E91BF29}" srcOrd="10" destOrd="0" presId="urn:microsoft.com/office/officeart/2005/8/layout/equation1"/>
    <dgm:cxn modelId="{0342117D-F515-4FE3-8C17-4074CB3C33CD}" type="presParOf" srcId="{688A0EC4-0F6D-4987-959D-CA5F27B3CF24}" destId="{867317EB-56F0-49D7-83CC-920AB5452754}" srcOrd="11" destOrd="0" presId="urn:microsoft.com/office/officeart/2005/8/layout/equation1"/>
    <dgm:cxn modelId="{98121E6C-7394-4C4E-90C8-4BCB940CB22B}" type="presParOf" srcId="{688A0EC4-0F6D-4987-959D-CA5F27B3CF24}" destId="{2F60A798-586E-4E47-B649-25F047F36835}" srcOrd="12" destOrd="0" presId="urn:microsoft.com/office/officeart/2005/8/layout/equation1"/>
    <dgm:cxn modelId="{AB91E517-F112-4A52-AF08-CE2E95E6B5F1}" type="presParOf" srcId="{688A0EC4-0F6D-4987-959D-CA5F27B3CF24}" destId="{F90D06A4-272D-4E58-B7CB-EB8C424E859B}" srcOrd="13" destOrd="0" presId="urn:microsoft.com/office/officeart/2005/8/layout/equation1"/>
    <dgm:cxn modelId="{D010658D-E5F6-4983-A1B2-31CA122A0D57}" type="presParOf" srcId="{688A0EC4-0F6D-4987-959D-CA5F27B3CF24}" destId="{41F09F99-3DCC-47E4-9188-F7D103A1F6E3}" srcOrd="14" destOrd="0" presId="urn:microsoft.com/office/officeart/2005/8/layout/equation1"/>
    <dgm:cxn modelId="{3C6341AE-0423-446F-A013-72858729AA3E}" type="presParOf" srcId="{688A0EC4-0F6D-4987-959D-CA5F27B3CF24}" destId="{F015C141-867A-4124-B290-CA1BB3474B22}" srcOrd="15" destOrd="0" presId="urn:microsoft.com/office/officeart/2005/8/layout/equation1"/>
    <dgm:cxn modelId="{E0497DF6-7B98-411C-B02B-83AD89D9A9DD}" type="presParOf" srcId="{688A0EC4-0F6D-4987-959D-CA5F27B3CF24}" destId="{6C1FFF0F-B1A4-4C41-B9D3-30452A0DFA4B}" srcOrd="16" destOrd="0" presId="urn:microsoft.com/office/officeart/2005/8/layout/equation1"/>
    <dgm:cxn modelId="{E6D180C2-9FE5-4FBE-9E59-58611C7CCDBA}" type="presParOf" srcId="{688A0EC4-0F6D-4987-959D-CA5F27B3CF24}" destId="{21845775-06DD-4AEB-8AA7-661B2C2D4A6B}" srcOrd="17" destOrd="0" presId="urn:microsoft.com/office/officeart/2005/8/layout/equation1"/>
    <dgm:cxn modelId="{CDD88849-68E4-48FB-A6F7-927869052F4F}" type="presParOf" srcId="{688A0EC4-0F6D-4987-959D-CA5F27B3CF24}" destId="{15B9BC48-25F6-42D0-962A-C5300817F5D6}" srcOrd="18" destOrd="0" presId="urn:microsoft.com/office/officeart/2005/8/layout/equation1"/>
    <dgm:cxn modelId="{868CF527-F0B6-452E-995F-05625A9EFEB1}" type="presParOf" srcId="{688A0EC4-0F6D-4987-959D-CA5F27B3CF24}" destId="{B0C950C1-27EC-4F90-9D03-FE91C2F30B37}" srcOrd="19" destOrd="0" presId="urn:microsoft.com/office/officeart/2005/8/layout/equation1"/>
    <dgm:cxn modelId="{DA61ECF3-8BAB-4B72-98B3-E0A6A7015EC7}" type="presParOf" srcId="{688A0EC4-0F6D-4987-959D-CA5F27B3CF24}" destId="{6F417702-EF99-4C64-80D3-8DB24BEF1DD6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 custT="1"/>
      <dgm:spPr/>
      <dgm:t>
        <a:bodyPr/>
        <a:lstStyle/>
        <a:p>
          <a:r>
            <a:rPr lang="sr-Cyrl-RS" sz="1200" b="1" dirty="0"/>
            <a:t>Порески приходи</a:t>
          </a:r>
          <a:endParaRPr lang="en-US" sz="1200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 b="1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 b="1"/>
        </a:p>
      </dgm:t>
    </dgm:pt>
    <dgm:pt modelId="{D45E583C-4AAD-40D2-9D24-9A0A6814156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="1" dirty="0">
            <a:solidFill>
              <a:schemeClr val="bg1"/>
            </a:solidFill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 b="1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 b="1"/>
        </a:p>
      </dgm:t>
    </dgm:pt>
    <dgm:pt modelId="{E1B79EE1-1157-4302-AB0B-8FEDC81165FD}">
      <dgm:prSet phldrT="[Text]" custT="1"/>
      <dgm:spPr/>
      <dgm:t>
        <a:bodyPr/>
        <a:lstStyle/>
        <a:p>
          <a:pPr algn="r"/>
          <a:r>
            <a:rPr lang="sr-Cyrl-RS" sz="1200" b="1" dirty="0"/>
            <a:t>Донације и трансфери</a:t>
          </a:r>
          <a:endParaRPr lang="en-US" sz="1200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 b="1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 b="1"/>
        </a:p>
      </dgm:t>
    </dgm:pt>
    <dgm:pt modelId="{92FD0664-EE76-4121-BE7B-68FC1EE5F4D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CS" sz="1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Донације</a:t>
          </a:r>
          <a:r>
            <a:rPr lang="sr-Cyrl-C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се добијају од домаћих и међународних донатора и организација за различите пројекте. 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Трансфери п</a:t>
          </a:r>
          <a:r>
            <a:rPr lang="ru-RU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огу бити наменски (за тачно утврђене намене) или ненаменски (није им унапред утврђена намена те се могу у складу са законом користити за било које сврхе)</a:t>
          </a:r>
          <a:r>
            <a:rPr lang="sr-Latn-RS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4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 b="1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 b="1"/>
        </a:p>
      </dgm:t>
    </dgm:pt>
    <dgm:pt modelId="{E055884F-7426-4921-A0E5-9CA56A76B49A}">
      <dgm:prSet phldrT="[Text]" custT="1"/>
      <dgm:spPr/>
      <dgm:t>
        <a:bodyPr/>
        <a:lstStyle/>
        <a:p>
          <a:r>
            <a:rPr lang="sr-Cyrl-RS" sz="1200" b="1" dirty="0"/>
            <a:t>Непорески приходи</a:t>
          </a:r>
          <a:endParaRPr lang="en-US" sz="1200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 b="1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 b="1"/>
        </a:p>
      </dgm:t>
    </dgm:pt>
    <dgm:pt modelId="{6B14159D-5902-471E-9F91-CEA86CA1859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b="1" dirty="0">
            <a:solidFill>
              <a:schemeClr val="bg1"/>
            </a:solidFill>
          </a:endParaRP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 b="1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 b="1"/>
        </a:p>
      </dgm:t>
    </dgm:pt>
    <dgm:pt modelId="{28888755-727E-436B-B2F2-DA7896544A65}">
      <dgm:prSet phldrT="[Text]" custT="1"/>
      <dgm:spPr/>
      <dgm:t>
        <a:bodyPr/>
        <a:lstStyle/>
        <a:p>
          <a:r>
            <a:rPr lang="sr-Cyrl-RS" sz="1200" b="1" dirty="0"/>
            <a:t>Примања од продаје нефинансијске имовине</a:t>
          </a:r>
          <a:endParaRPr lang="en-US" sz="1200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 b="1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 b="1"/>
        </a:p>
      </dgm:t>
    </dgm:pt>
    <dgm:pt modelId="{FE2BA0E8-81AC-463B-B498-EF464F5BCE0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400" b="1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b="1" dirty="0">
            <a:solidFill>
              <a:schemeClr val="bg1"/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 b="1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 b="1"/>
        </a:p>
      </dgm:t>
    </dgm:pt>
    <dgm:pt modelId="{26EF48C7-6381-4355-B03F-DD441AE957C7}">
      <dgm:prSet phldrT="[Text]" custT="1"/>
      <dgm:spPr/>
      <dgm:t>
        <a:bodyPr/>
        <a:lstStyle/>
        <a:p>
          <a:r>
            <a:rPr lang="sr-Cyrl-RS" sz="1200" b="1" dirty="0"/>
            <a:t>Примања од задуживања и  продаје финансијске имовине</a:t>
          </a:r>
          <a:endParaRPr lang="en-US" sz="1200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 b="1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 b="1"/>
        </a:p>
      </dgm:t>
    </dgm:pt>
    <dgm:pt modelId="{4B4A2A45-FFA7-47F5-A99D-A2DFD769810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400" b="1" i="0" dirty="0">
              <a:solidFill>
                <a:schemeClr val="bg1"/>
              </a:solidFill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b="1" dirty="0">
            <a:solidFill>
              <a:schemeClr val="bg1"/>
            </a:solidFill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 b="1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 b="1"/>
        </a:p>
      </dgm:t>
    </dgm:pt>
    <dgm:pt modelId="{E1AD8724-28DC-48C5-B75E-B0D1F33E6279}">
      <dgm:prSet phldrT="[Text]" custT="1"/>
      <dgm:spPr/>
      <dgm:t>
        <a:bodyPr/>
        <a:lstStyle/>
        <a:p>
          <a:r>
            <a:rPr lang="sr-Cyrl-RS" sz="1200" b="1" dirty="0"/>
            <a:t>Пренета средства из ранијих година</a:t>
          </a:r>
          <a:endParaRPr lang="en-US" sz="1200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 b="1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 b="1"/>
        </a:p>
      </dgm:t>
    </dgm:pt>
    <dgm:pt modelId="{A22D28D0-C0EE-4FAC-9411-A8A4995FB17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altLang="en-US" sz="1400" b="1" dirty="0"/>
            <a:t> </a:t>
          </a:r>
          <a:r>
            <a:rPr lang="sr-Cyrl-RS" altLang="en-US" sz="1400" b="1" dirty="0">
              <a:solidFill>
                <a:schemeClr val="bg1"/>
              </a:solidFill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b="1" dirty="0">
            <a:solidFill>
              <a:schemeClr val="bg1"/>
            </a:solidFill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 b="1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 b="1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 custLinFactNeighborX="11397" custLinFactNeighborY="11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0EF3D92-C4CB-4CBC-8AED-087234C5376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Приходи од продаје добара и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sr-Cyrl-RS" b="1" dirty="0" smtClean="0">
              <a:solidFill>
                <a:schemeClr val="tx1"/>
              </a:solidFill>
            </a:rPr>
            <a:t>услуга </a:t>
          </a:r>
        </a:p>
        <a:p>
          <a:r>
            <a:rPr lang="sr-Cyrl-RS" b="1" dirty="0" smtClean="0">
              <a:solidFill>
                <a:schemeClr val="tx1"/>
              </a:solidFill>
            </a:rPr>
            <a:t>700,000.00</a:t>
          </a:r>
          <a:endParaRPr lang="en-US" b="1" dirty="0">
            <a:solidFill>
              <a:schemeClr val="tx1"/>
            </a:solidFill>
          </a:endParaRPr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89F19E09-5CEB-4D2B-916E-DAD674F5D99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Порези на доходак, добит и капиталне добитке </a:t>
          </a:r>
        </a:p>
        <a:p>
          <a:r>
            <a:rPr lang="ru-RU" sz="1400" b="1" dirty="0" smtClean="0">
              <a:solidFill>
                <a:schemeClr val="tx1"/>
              </a:solidFill>
            </a:rPr>
            <a:t>96,500,000.00</a:t>
          </a:r>
          <a:endParaRPr lang="en-US" sz="1400" b="1" dirty="0">
            <a:solidFill>
              <a:schemeClr val="tx1"/>
            </a:solidFill>
          </a:endParaRPr>
        </a:p>
      </dgm:t>
    </dgm:pt>
    <dgm:pt modelId="{9FDB7B1E-D543-40DC-BB7F-ECF452037BED}" type="parTrans" cxnId="{A09097E8-5CD6-454F-92A8-909D817337FB}">
      <dgm:prSet/>
      <dgm:spPr/>
      <dgm:t>
        <a:bodyPr/>
        <a:lstStyle/>
        <a:p>
          <a:endParaRPr lang="en-US"/>
        </a:p>
      </dgm:t>
    </dgm:pt>
    <dgm:pt modelId="{B89F406B-EB98-4AB9-BF8F-4D929C177CAE}" type="sibTrans" cxnId="{A09097E8-5CD6-454F-92A8-909D817337FB}">
      <dgm:prSet/>
      <dgm:spPr/>
      <dgm:t>
        <a:bodyPr/>
        <a:lstStyle/>
        <a:p>
          <a:endParaRPr lang="en-US"/>
        </a:p>
      </dgm:t>
    </dgm:pt>
    <dgm:pt modelId="{AD91AEB8-44F4-48F5-ABDA-C89F2568015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 dirty="0" smtClean="0">
              <a:solidFill>
                <a:schemeClr val="tx1"/>
              </a:solidFill>
            </a:rPr>
            <a:t>Приходи од имовине</a:t>
          </a:r>
        </a:p>
        <a:p>
          <a:r>
            <a:rPr lang="sr-Cyrl-RS" sz="1400" b="1" dirty="0" smtClean="0">
              <a:solidFill>
                <a:schemeClr val="tx1"/>
              </a:solidFill>
            </a:rPr>
            <a:t>1,300,000.00</a:t>
          </a:r>
          <a:endParaRPr lang="en-US" sz="1400" b="1" dirty="0">
            <a:solidFill>
              <a:schemeClr val="tx1"/>
            </a:solidFill>
          </a:endParaRPr>
        </a:p>
      </dgm:t>
    </dgm:pt>
    <dgm:pt modelId="{196EAB6F-E73B-40E9-A422-9E7DF138D098}" type="parTrans" cxnId="{854355A1-C2F8-4A3A-AA2C-D6CBF24B4EFC}">
      <dgm:prSet/>
      <dgm:spPr/>
      <dgm:t>
        <a:bodyPr/>
        <a:lstStyle/>
        <a:p>
          <a:endParaRPr lang="en-US"/>
        </a:p>
      </dgm:t>
    </dgm:pt>
    <dgm:pt modelId="{9271D949-C20F-4BD2-82A2-987375E033C9}" type="sibTrans" cxnId="{854355A1-C2F8-4A3A-AA2C-D6CBF24B4EFC}">
      <dgm:prSet/>
      <dgm:spPr/>
      <dgm:t>
        <a:bodyPr/>
        <a:lstStyle/>
        <a:p>
          <a:endParaRPr lang="en-US"/>
        </a:p>
      </dgm:t>
    </dgm:pt>
    <dgm:pt modelId="{BF71EFAE-EC9F-46E9-BD2A-1686637595D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sz="1200" b="1" dirty="0" smtClean="0">
              <a:solidFill>
                <a:schemeClr val="tx1"/>
              </a:solidFill>
            </a:rPr>
            <a:t>Порез на добра и услуге</a:t>
          </a:r>
        </a:p>
        <a:p>
          <a:pPr algn="ctr"/>
          <a:r>
            <a:rPr lang="sr-Cyrl-RS" sz="1200" b="1" dirty="0" smtClean="0">
              <a:solidFill>
                <a:schemeClr val="tx1"/>
              </a:solidFill>
            </a:rPr>
            <a:t>12,900,000.00</a:t>
          </a:r>
          <a:endParaRPr lang="en-US" sz="1200" b="1" dirty="0">
            <a:solidFill>
              <a:schemeClr val="tx1"/>
            </a:solidFill>
          </a:endParaRPr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sz="1200" b="1" dirty="0" smtClean="0">
              <a:solidFill>
                <a:schemeClr val="tx1"/>
              </a:solidFill>
            </a:rPr>
            <a:t>Трансфери и донације</a:t>
          </a:r>
        </a:p>
        <a:p>
          <a:pPr algn="ctr"/>
          <a:r>
            <a:rPr lang="sr-Cyrl-RS" sz="1200" b="1" dirty="0" smtClean="0">
              <a:solidFill>
                <a:schemeClr val="tx1"/>
              </a:solidFill>
            </a:rPr>
            <a:t>44,000,000.00  динара</a:t>
          </a:r>
          <a:endParaRPr lang="en-US" sz="1200" b="1" dirty="0">
            <a:solidFill>
              <a:schemeClr val="tx1"/>
            </a:solidFill>
          </a:endParaRPr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sz="900" b="1" dirty="0" smtClean="0">
              <a:solidFill>
                <a:schemeClr val="tx1"/>
              </a:solidFill>
            </a:rPr>
            <a:t>Приходи од  пореза  на имовину  34,150,000.00 динара</a:t>
          </a:r>
          <a:endParaRPr lang="en-US" sz="900" b="1" dirty="0">
            <a:solidFill>
              <a:schemeClr val="tx1"/>
            </a:solidFill>
          </a:endParaRPr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3275D6C-D470-4E2E-96F8-239EECE5D6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b="1" dirty="0" smtClean="0">
              <a:solidFill>
                <a:schemeClr val="tx1"/>
              </a:solidFill>
            </a:rPr>
            <a:t>Укупни буџетски приходи и примања  210,550.00 динара</a:t>
          </a:r>
          <a:endParaRPr lang="en-US" b="1" dirty="0">
            <a:solidFill>
              <a:schemeClr val="tx1"/>
            </a:solidFill>
          </a:endParaRPr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B7126A2F-F264-48BE-AB2C-FA98ECBCDA4C}">
      <dgm:prSet/>
      <dgm:spPr/>
      <dgm:t>
        <a:bodyPr/>
        <a:lstStyle/>
        <a:p>
          <a:endParaRPr lang="en-US"/>
        </a:p>
      </dgm:t>
    </dgm:pt>
    <dgm:pt modelId="{63490E2C-63F9-4776-93ED-707E4654DBE9}" type="parTrans" cxnId="{3044FCBC-3C21-431B-AEBC-201D3859D445}">
      <dgm:prSet/>
      <dgm:spPr/>
      <dgm:t>
        <a:bodyPr/>
        <a:lstStyle/>
        <a:p>
          <a:endParaRPr lang="en-US"/>
        </a:p>
      </dgm:t>
    </dgm:pt>
    <dgm:pt modelId="{F868097A-546B-4A8D-A898-6E4343129AE0}" type="sibTrans" cxnId="{3044FCBC-3C21-431B-AEBC-201D3859D445}">
      <dgm:prSet/>
      <dgm:spPr/>
      <dgm:t>
        <a:bodyPr/>
        <a:lstStyle/>
        <a:p>
          <a:endParaRPr lang="en-US"/>
        </a:p>
      </dgm:t>
    </dgm:pt>
    <dgm:pt modelId="{EDE48642-351F-4FF6-8411-454CB9AA7DC4}">
      <dgm:prSet/>
      <dgm:spPr/>
      <dgm:t>
        <a:bodyPr/>
        <a:lstStyle/>
        <a:p>
          <a:endParaRPr lang="en-US"/>
        </a:p>
      </dgm:t>
    </dgm:pt>
    <dgm:pt modelId="{CB72B2EB-FB2D-4A08-B859-D190A36E73EE}" type="parTrans" cxnId="{A5AE2442-5C5A-4164-92C5-3B5BF63A21FC}">
      <dgm:prSet/>
      <dgm:spPr/>
      <dgm:t>
        <a:bodyPr/>
        <a:lstStyle/>
        <a:p>
          <a:endParaRPr lang="en-US"/>
        </a:p>
      </dgm:t>
    </dgm:pt>
    <dgm:pt modelId="{E8901251-6D90-4822-860A-56E70AF4C78A}" type="sibTrans" cxnId="{A5AE2442-5C5A-4164-92C5-3B5BF63A21FC}">
      <dgm:prSet/>
      <dgm:spPr/>
      <dgm:t>
        <a:bodyPr/>
        <a:lstStyle/>
        <a:p>
          <a:endParaRPr lang="en-US"/>
        </a:p>
      </dgm:t>
    </dgm:pt>
    <dgm:pt modelId="{56A88E7B-2120-41E9-99D6-58A2C379E9CE}">
      <dgm:prSet/>
      <dgm:spPr/>
      <dgm:t>
        <a:bodyPr/>
        <a:lstStyle/>
        <a:p>
          <a:endParaRPr lang="en-US"/>
        </a:p>
      </dgm:t>
    </dgm:pt>
    <dgm:pt modelId="{138142EB-AACF-44E3-A2E7-0BD4B75A67FE}" type="parTrans" cxnId="{E4AAD4E5-81EB-44CC-922C-5E1B5B2F3A81}">
      <dgm:prSet/>
      <dgm:spPr/>
      <dgm:t>
        <a:bodyPr/>
        <a:lstStyle/>
        <a:p>
          <a:endParaRPr lang="en-US"/>
        </a:p>
      </dgm:t>
    </dgm:pt>
    <dgm:pt modelId="{764A2B6F-B927-4245-A7C9-051DB0764307}" type="sibTrans" cxnId="{E4AAD4E5-81EB-44CC-922C-5E1B5B2F3A81}">
      <dgm:prSet/>
      <dgm:spPr/>
      <dgm:t>
        <a:bodyPr/>
        <a:lstStyle/>
        <a:p>
          <a:endParaRPr lang="en-US"/>
        </a:p>
      </dgm:t>
    </dgm:pt>
    <dgm:pt modelId="{BC59FAE3-CCEE-4392-9268-DAA15605B5CE}">
      <dgm:prSet/>
      <dgm:spPr/>
      <dgm:t>
        <a:bodyPr/>
        <a:lstStyle/>
        <a:p>
          <a:endParaRPr lang="en-US" dirty="0"/>
        </a:p>
      </dgm:t>
    </dgm:pt>
    <dgm:pt modelId="{D0E9D37E-A5F5-41E4-9E3B-ACEA43ED6922}" type="parTrans" cxnId="{6FF71D71-07C3-4A09-A512-48B43D3D8D1D}">
      <dgm:prSet/>
      <dgm:spPr/>
      <dgm:t>
        <a:bodyPr/>
        <a:lstStyle/>
        <a:p>
          <a:endParaRPr lang="en-US"/>
        </a:p>
      </dgm:t>
    </dgm:pt>
    <dgm:pt modelId="{142425F4-E16F-4358-A18C-32F2957F7479}" type="sibTrans" cxnId="{6FF71D71-07C3-4A09-A512-48B43D3D8D1D}">
      <dgm:prSet/>
      <dgm:spPr/>
      <dgm:t>
        <a:bodyPr/>
        <a:lstStyle/>
        <a:p>
          <a:endParaRPr lang="en-US"/>
        </a:p>
      </dgm:t>
    </dgm:pt>
    <dgm:pt modelId="{D7702566-4A4A-4D5E-8B54-6DBCFE46ED68}">
      <dgm:prSet phldrT="[Text]" custScaleX="90851" custScaleY="76633" custRadScaleRad="98184" custRadScaleInc="210422"/>
      <dgm:spPr/>
      <dgm:t>
        <a:bodyPr/>
        <a:lstStyle/>
        <a:p>
          <a:endParaRPr lang="en-GB"/>
        </a:p>
      </dgm:t>
    </dgm:pt>
    <dgm:pt modelId="{D29C3A1B-1AEB-4C1C-9F2F-1D5BBF582978}" type="parTrans" cxnId="{4FC8860E-FC95-45CD-9A5E-EE352053FD03}">
      <dgm:prSet/>
      <dgm:spPr/>
      <dgm:t>
        <a:bodyPr/>
        <a:lstStyle/>
        <a:p>
          <a:endParaRPr lang="en-GB"/>
        </a:p>
      </dgm:t>
    </dgm:pt>
    <dgm:pt modelId="{9FECF72F-F130-4BE7-B105-65D64CD03812}" type="sibTrans" cxnId="{4FC8860E-FC95-45CD-9A5E-EE352053FD03}">
      <dgm:prSet/>
      <dgm:spPr/>
      <dgm:t>
        <a:bodyPr/>
        <a:lstStyle/>
        <a:p>
          <a:endParaRPr lang="en-GB"/>
        </a:p>
      </dgm:t>
    </dgm:pt>
    <dgm:pt modelId="{CFBAAB81-CF25-4A42-A3B0-6A282DFA2CDF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sr-Cyrl-RS" sz="800" b="1" dirty="0" smtClean="0">
              <a:solidFill>
                <a:schemeClr val="tx1"/>
              </a:solidFill>
            </a:rPr>
            <a:t>Неутрошена ср из претходне године</a:t>
          </a:r>
        </a:p>
        <a:p>
          <a:r>
            <a:rPr lang="sr-Cyrl-RS" sz="800" b="1" dirty="0" smtClean="0">
              <a:solidFill>
                <a:schemeClr val="tx1"/>
              </a:solidFill>
            </a:rPr>
            <a:t>19,000,000.00</a:t>
          </a:r>
          <a:endParaRPr lang="en-US" sz="800" b="1" dirty="0">
            <a:solidFill>
              <a:schemeClr val="tx1"/>
            </a:solidFill>
          </a:endParaRPr>
        </a:p>
      </dgm:t>
    </dgm:pt>
    <dgm:pt modelId="{2B6BB3C7-B22B-4EFA-9094-B78902D327C8}" type="parTrans" cxnId="{F3F2E2B5-F77E-46D4-A2E4-115619E75D2D}">
      <dgm:prSet/>
      <dgm:spPr/>
      <dgm:t>
        <a:bodyPr/>
        <a:lstStyle/>
        <a:p>
          <a:endParaRPr lang="en-GB"/>
        </a:p>
      </dgm:t>
    </dgm:pt>
    <dgm:pt modelId="{BE88D4E1-A155-45A4-B518-F03CEFB3BC2E}" type="sibTrans" cxnId="{F3F2E2B5-F77E-46D4-A2E4-115619E75D2D}">
      <dgm:prSet/>
      <dgm:spPr/>
      <dgm:t>
        <a:bodyPr/>
        <a:lstStyle/>
        <a:p>
          <a:endParaRPr lang="en-GB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AFBC9C78-4E8A-498B-ACC1-DC2EFA6E3D36}" type="pres">
      <dgm:prSet presAssocID="{43275D6C-D470-4E2E-96F8-239EECE5D634}" presName="centerShape" presStyleLbl="vennNode1" presStyleIdx="0" presStyleCnt="8" custScaleX="90198" custScaleY="47623" custLinFactNeighborX="83839" custLinFactNeighborY="205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8" custScaleX="93017" custScaleY="77669" custRadScaleRad="87870" custRadScaleInc="26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8" custScaleX="150827" custScaleY="73228" custRadScaleRad="174393" custRadScaleInc="23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8" custScaleX="121796" custScaleY="99863" custRadScaleRad="114484" custRadScaleInc="220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4" presStyleCnt="8" custScaleX="97933" custScaleY="76633" custRadScaleRad="126106" custRadScaleInc="223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BE502-350D-47E3-B542-BA7AC7F5917B}" type="pres">
      <dgm:prSet presAssocID="{AD91AEB8-44F4-48F5-ABDA-C89F25680151}" presName="node" presStyleLbl="vennNode1" presStyleIdx="5" presStyleCnt="8" custScaleX="144129" custScaleY="75339" custRadScaleRad="215623" custRadScaleInc="78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2B02C-A5F1-45D7-985C-55C71E4B4F05}" type="pres">
      <dgm:prSet presAssocID="{89F19E09-5CEB-4D2B-916E-DAD674F5D99A}" presName="node" presStyleLbl="vennNode1" presStyleIdx="6" presStyleCnt="8" custScaleX="154592" custScaleY="139637" custRadScaleRad="22983" custRadScaleInc="-260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0678E-0EB5-4D4D-AC4A-8BE71A712EFA}" type="pres">
      <dgm:prSet presAssocID="{CFBAAB81-CF25-4A42-A3B0-6A282DFA2CDF}" presName="node" presStyleLbl="vennNode1" presStyleIdx="7" presStyleCnt="8" custScaleX="95402" custScaleY="74344" custRadScaleRad="124066" custRadScaleInc="-5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A09097E8-5CD6-454F-92A8-909D817337FB}" srcId="{43275D6C-D470-4E2E-96F8-239EECE5D634}" destId="{89F19E09-5CEB-4D2B-916E-DAD674F5D99A}" srcOrd="5" destOrd="0" parTransId="{9FDB7B1E-D543-40DC-BB7F-ECF452037BED}" sibTransId="{B89F406B-EB98-4AB9-BF8F-4D929C177CAE}"/>
    <dgm:cxn modelId="{E4AAD4E5-81EB-44CC-922C-5E1B5B2F3A81}" srcId="{691C1FF8-D24B-462D-B13F-4086A7342655}" destId="{56A88E7B-2120-41E9-99D6-58A2C379E9CE}" srcOrd="3" destOrd="0" parTransId="{138142EB-AACF-44E3-A2E7-0BD4B75A67FE}" sibTransId="{764A2B6F-B927-4245-A7C9-051DB0764307}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6CB48C14-5EDB-4B3E-B1FF-C7AFFBCD8AFD}" type="presOf" srcId="{89F19E09-5CEB-4D2B-916E-DAD674F5D99A}" destId="{AA62B02C-A5F1-45D7-985C-55C71E4B4F05}" srcOrd="0" destOrd="0" presId="urn:microsoft.com/office/officeart/2005/8/layout/radial3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4B70666A-6DF9-4744-93F5-D09478CBE594}" type="presOf" srcId="{CFBAAB81-CF25-4A42-A3B0-6A282DFA2CDF}" destId="{F5F0678E-0EB5-4D4D-AC4A-8BE71A712EFA}" srcOrd="0" destOrd="0" presId="urn:microsoft.com/office/officeart/2005/8/layout/radial3"/>
    <dgm:cxn modelId="{97C2ABFE-4D76-4EA7-BBD5-AF4B03CD6E41}" type="presOf" srcId="{AD91AEB8-44F4-48F5-ABDA-C89F25680151}" destId="{00DBE502-350D-47E3-B542-BA7AC7F5917B}" srcOrd="0" destOrd="0" presId="urn:microsoft.com/office/officeart/2005/8/layout/radial3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3044FCBC-3C21-431B-AEBC-201D3859D445}" srcId="{691C1FF8-D24B-462D-B13F-4086A7342655}" destId="{B7126A2F-F264-48BE-AB2C-FA98ECBCDA4C}" srcOrd="1" destOrd="0" parTransId="{63490E2C-63F9-4776-93ED-707E4654DBE9}" sibTransId="{F868097A-546B-4A8D-A898-6E4343129AE0}"/>
    <dgm:cxn modelId="{F3F2E2B5-F77E-46D4-A2E4-115619E75D2D}" srcId="{43275D6C-D470-4E2E-96F8-239EECE5D634}" destId="{CFBAAB81-CF25-4A42-A3B0-6A282DFA2CDF}" srcOrd="6" destOrd="0" parTransId="{2B6BB3C7-B22B-4EFA-9094-B78902D327C8}" sibTransId="{BE88D4E1-A155-45A4-B518-F03CEFB3BC2E}"/>
    <dgm:cxn modelId="{A5AE2442-5C5A-4164-92C5-3B5BF63A21FC}" srcId="{691C1FF8-D24B-462D-B13F-4086A7342655}" destId="{EDE48642-351F-4FF6-8411-454CB9AA7DC4}" srcOrd="2" destOrd="0" parTransId="{CB72B2EB-FB2D-4A08-B859-D190A36E73EE}" sibTransId="{E8901251-6D90-4822-860A-56E70AF4C78A}"/>
    <dgm:cxn modelId="{4FC8860E-FC95-45CD-9A5E-EE352053FD03}" srcId="{691C1FF8-D24B-462D-B13F-4086A7342655}" destId="{D7702566-4A4A-4D5E-8B54-6DBCFE46ED68}" srcOrd="5" destOrd="0" parTransId="{D29C3A1B-1AEB-4C1C-9F2F-1D5BBF582978}" sibTransId="{9FECF72F-F130-4BE7-B105-65D64CD03812}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854355A1-C2F8-4A3A-AA2C-D6CBF24B4EFC}" srcId="{43275D6C-D470-4E2E-96F8-239EECE5D634}" destId="{AD91AEB8-44F4-48F5-ABDA-C89F25680151}" srcOrd="4" destOrd="0" parTransId="{196EAB6F-E73B-40E9-A422-9E7DF138D098}" sibTransId="{9271D949-C20F-4BD2-82A2-987375E033C9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6FF71D71-07C3-4A09-A512-48B43D3D8D1D}" srcId="{691C1FF8-D24B-462D-B13F-4086A7342655}" destId="{BC59FAE3-CCEE-4392-9268-DAA15605B5CE}" srcOrd="4" destOrd="0" parTransId="{D0E9D37E-A5F5-41E4-9E3B-ACEA43ED6922}" sibTransId="{142425F4-E16F-4358-A18C-32F2957F7479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22F28335-8507-44E5-AD58-82403C0D2161}" type="presParOf" srcId="{1FB746E2-D736-4446-8093-C865FE09A112}" destId="{00DBE502-350D-47E3-B542-BA7AC7F5917B}" srcOrd="5" destOrd="0" presId="urn:microsoft.com/office/officeart/2005/8/layout/radial3"/>
    <dgm:cxn modelId="{923B5863-FDE5-4F28-9EA9-90850B01E0DE}" type="presParOf" srcId="{1FB746E2-D736-4446-8093-C865FE09A112}" destId="{AA62B02C-A5F1-45D7-985C-55C71E4B4F05}" srcOrd="6" destOrd="0" presId="urn:microsoft.com/office/officeart/2005/8/layout/radial3"/>
    <dgm:cxn modelId="{A2DF6E91-CAD7-495B-8395-D02C207B2625}" type="presParOf" srcId="{1FB746E2-D736-4446-8093-C865FE09A112}" destId="{F5F0678E-0EB5-4D4D-AC4A-8BE71A712EFA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r-Cyrl-RS" sz="1200" b="1" dirty="0"/>
            <a:t>Расходи за запослене </a:t>
          </a:r>
          <a:r>
            <a:rPr lang="sr-Cyrl-RS" sz="1200" dirty="0"/>
            <a:t>представљају све трошкове за запослене, како у управи тако и код буџетских корисника</a:t>
          </a:r>
          <a:endParaRPr lang="en-US" sz="12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/>
            <a:t>Коришћење роба и услуга </a:t>
          </a:r>
          <a:r>
            <a:rPr lang="sr-Cyrl-RS" sz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2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/>
            <a:t>Дотације и трансфери </a:t>
          </a:r>
          <a:r>
            <a:rPr lang="sr-Cyrl-RS" sz="1200" dirty="0"/>
            <a:t>су трошкови које локална самоуправа </a:t>
          </a:r>
          <a:r>
            <a:rPr lang="ru-RU" sz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200" dirty="0"/>
            <a:t> као што су школе, центар за социјални рад, дом здравља</a:t>
          </a:r>
          <a:r>
            <a:rPr lang="sr-Cyrl-RS" sz="1400" dirty="0"/>
            <a:t>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/>
            <a:t>Остали расходи </a:t>
          </a:r>
          <a:r>
            <a:rPr lang="sr-Cyrl-RS" sz="1200" dirty="0"/>
            <a:t>обухватају дотације невладиним организацијама, порезе, таксе, новчане казне.</a:t>
          </a:r>
          <a:endParaRPr lang="en-US" sz="12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/>
            <a:t>Социјална заштита </a:t>
          </a:r>
          <a:r>
            <a:rPr lang="sr-Cyrl-RS" sz="1200" dirty="0"/>
            <a:t>обухвата све трошкове исплате социјалне помоћи за различите категорије грађана.</a:t>
          </a:r>
          <a:endParaRPr lang="en-US" sz="12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>
              <a:solidFill>
                <a:schemeClr val="bg1"/>
              </a:solidFill>
            </a:rPr>
            <a:t>Буџетска резерва </a:t>
          </a:r>
          <a:r>
            <a:rPr lang="sr-Cyrl-RS" sz="1200" dirty="0">
              <a:solidFill>
                <a:schemeClr val="bg1"/>
              </a:solidFill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200" dirty="0">
            <a:solidFill>
              <a:schemeClr val="bg1"/>
            </a:solidFill>
          </a:endParaRPr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7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7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7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7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4" presStyleCnt="7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5" presStyleCnt="7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6" presStyleCnt="7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4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6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5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ECBEAB31-02B3-4BB7-9F23-86A443F5C1B5}" type="presParOf" srcId="{EFEB1020-9C17-48DC-BBE0-54FA743F9F75}" destId="{2B991069-479A-498A-AF83-5B33CD9F12C6}" srcOrd="8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9" destOrd="0" presId="urn:diagrams.loki3.com/BracketList"/>
    <dgm:cxn modelId="{6A4A9BA4-9871-4F5E-9DDA-A3EA479D8058}" type="presParOf" srcId="{EFEB1020-9C17-48DC-BBE0-54FA743F9F75}" destId="{4B12A308-E2AF-4F45-882B-691EF4FA1B43}" srcOrd="10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1" destOrd="0" presId="urn:diagrams.loki3.com/BracketList"/>
    <dgm:cxn modelId="{7851F925-1252-4F3F-9162-4F3C79B75204}" type="presParOf" srcId="{EFEB1020-9C17-48DC-BBE0-54FA743F9F75}" destId="{5A582BDF-EB51-42B9-AFE8-1D18A89089BC}" srcOrd="12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200" b="1" dirty="0">
              <a:solidFill>
                <a:schemeClr val="tx1"/>
              </a:solidFill>
            </a:rPr>
            <a:t>Укупни расходи и издаци </a:t>
          </a:r>
          <a:r>
            <a:rPr lang="sr-Cyrl-RS" sz="1200" b="1" dirty="0" smtClean="0">
              <a:solidFill>
                <a:schemeClr val="tx1"/>
              </a:solidFill>
            </a:rPr>
            <a:t>210,550,000.00</a:t>
          </a:r>
          <a:endParaRPr lang="en-US" sz="1200" b="1" dirty="0">
            <a:solidFill>
              <a:schemeClr val="tx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Коришћење </a:t>
          </a:r>
          <a:r>
            <a:rPr lang="ru-RU" sz="1200" b="1" dirty="0">
              <a:solidFill>
                <a:schemeClr val="tx1"/>
              </a:solidFill>
            </a:rPr>
            <a:t>роба и услуга </a:t>
          </a:r>
          <a:r>
            <a:rPr lang="ru-RU" sz="1200" b="1" dirty="0" smtClean="0">
              <a:solidFill>
                <a:schemeClr val="tx1"/>
              </a:solidFill>
            </a:rPr>
            <a:t>81,225</a:t>
          </a:r>
          <a:r>
            <a:rPr lang="sr-Cyrl-RS" sz="1200" b="1" dirty="0" smtClean="0">
              <a:solidFill>
                <a:schemeClr val="tx1"/>
              </a:solidFill>
            </a:rPr>
            <a:t>,000.00</a:t>
          </a:r>
          <a:endParaRPr lang="en-US" sz="1200" b="1" dirty="0">
            <a:solidFill>
              <a:schemeClr val="tx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91651A17-950C-49EC-8C35-2517548AE9E6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Основна средства</a:t>
          </a:r>
        </a:p>
        <a:p>
          <a:r>
            <a:rPr lang="sr-Cyrl-RS" b="1" dirty="0" smtClean="0">
              <a:solidFill>
                <a:schemeClr val="tx1"/>
              </a:solidFill>
            </a:rPr>
            <a:t>6,550,000.00</a:t>
          </a:r>
          <a:endParaRPr lang="en-US" b="1" dirty="0">
            <a:solidFill>
              <a:schemeClr val="tx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3BA9396D-1753-43D3-A703-A75A7C19204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Социјална заштита</a:t>
          </a:r>
          <a:r>
            <a:rPr lang="sr-Latn-RS" b="1" dirty="0" smtClean="0">
              <a:solidFill>
                <a:schemeClr val="tx1"/>
              </a:solidFill>
            </a:rPr>
            <a:t> </a:t>
          </a:r>
          <a:r>
            <a:rPr lang="sr-Cyrl-RS" b="1" dirty="0" smtClean="0">
              <a:solidFill>
                <a:schemeClr val="tx1"/>
              </a:solidFill>
            </a:rPr>
            <a:t>3,750,000.00</a:t>
          </a:r>
          <a:endParaRPr lang="en-US" dirty="0">
            <a:solidFill>
              <a:schemeClr val="tx1"/>
            </a:solidFill>
          </a:endParaRPr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46DA87-483C-4B84-9A22-BC58F96CB23A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50" b="1" dirty="0" smtClean="0">
              <a:solidFill>
                <a:schemeClr val="tx1"/>
              </a:solidFill>
            </a:rPr>
            <a:t>Расходи за запослене 91,625,000.00</a:t>
          </a:r>
          <a:r>
            <a:rPr lang="sr-Latn-RS" sz="1050" b="1" dirty="0" smtClean="0">
              <a:solidFill>
                <a:schemeClr val="tx1"/>
              </a:solidFill>
            </a:rPr>
            <a:t> </a:t>
          </a:r>
          <a:r>
            <a:rPr lang="sr-Cyrl-RS" sz="1050" b="1" dirty="0" smtClean="0">
              <a:solidFill>
                <a:schemeClr val="tx1"/>
              </a:solidFill>
            </a:rPr>
            <a:t>динара</a:t>
          </a:r>
          <a:endParaRPr lang="en-US" sz="1050" b="1" dirty="0">
            <a:solidFill>
              <a:schemeClr val="tx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8329AE49-ECD5-4C13-B90F-CA83B6E6F99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50" b="1" dirty="0" smtClean="0">
              <a:solidFill>
                <a:schemeClr val="tx1"/>
              </a:solidFill>
            </a:rPr>
            <a:t>Отплата камата</a:t>
          </a:r>
        </a:p>
        <a:p>
          <a:r>
            <a:rPr lang="sr-Cyrl-RS" sz="1050" b="1" dirty="0" smtClean="0">
              <a:solidFill>
                <a:schemeClr val="tx1"/>
              </a:solidFill>
            </a:rPr>
            <a:t>100,000.00</a:t>
          </a:r>
          <a:endParaRPr lang="en-US" sz="1050" b="1" dirty="0">
            <a:solidFill>
              <a:schemeClr val="tx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3FA5C700-C8EE-4CAC-8DA0-0BA7CA952C72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100" b="1" dirty="0">
              <a:solidFill>
                <a:schemeClr val="tx1"/>
              </a:solidFill>
            </a:rPr>
            <a:t>Дотације и трансфери </a:t>
          </a:r>
          <a:r>
            <a:rPr lang="sr-Cyrl-RS" sz="1100" b="1" dirty="0" smtClean="0">
              <a:solidFill>
                <a:schemeClr val="tx1"/>
              </a:solidFill>
            </a:rPr>
            <a:t>9,500,000.00</a:t>
          </a:r>
        </a:p>
        <a:p>
          <a:r>
            <a:rPr lang="sr-Cyrl-RS" sz="1100" b="1" dirty="0" smtClean="0">
              <a:solidFill>
                <a:schemeClr val="tx1"/>
              </a:solidFill>
            </a:rPr>
            <a:t>динара</a:t>
          </a:r>
          <a:endParaRPr lang="en-US" sz="1100" b="1" dirty="0">
            <a:solidFill>
              <a:schemeClr val="tx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ED01A515-5448-4A3E-A2EC-575448D0F5AA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50" b="1" dirty="0">
              <a:solidFill>
                <a:schemeClr val="tx1"/>
              </a:solidFill>
            </a:rPr>
            <a:t>Остали расходи </a:t>
          </a:r>
          <a:r>
            <a:rPr lang="sr-Cyrl-RS" sz="1050" b="1" dirty="0" smtClean="0">
              <a:solidFill>
                <a:schemeClr val="tx1"/>
              </a:solidFill>
            </a:rPr>
            <a:t>12,300,</a:t>
          </a:r>
          <a:r>
            <a:rPr lang="en-US" sz="1050" b="1" dirty="0" smtClean="0">
              <a:solidFill>
                <a:schemeClr val="tx1"/>
              </a:solidFill>
            </a:rPr>
            <a:t>000.00</a:t>
          </a:r>
          <a:r>
            <a:rPr lang="sr-Cyrl-RS" sz="1050" b="1" dirty="0" smtClean="0">
              <a:solidFill>
                <a:schemeClr val="tx1"/>
              </a:solidFill>
            </a:rPr>
            <a:t> </a:t>
          </a:r>
          <a:r>
            <a:rPr lang="sr-Cyrl-RS" sz="1050" b="1" dirty="0">
              <a:solidFill>
                <a:schemeClr val="tx1"/>
              </a:solidFill>
            </a:rPr>
            <a:t>динара</a:t>
          </a:r>
          <a:endParaRPr lang="en-US" sz="1050" b="1" dirty="0">
            <a:solidFill>
              <a:schemeClr val="tx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AE26BF5A-34A6-4192-8BEA-D9ECFB941642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00" b="1" dirty="0">
              <a:solidFill>
                <a:schemeClr val="tx1"/>
              </a:solidFill>
            </a:rPr>
            <a:t>Средства резерве </a:t>
          </a:r>
          <a:r>
            <a:rPr lang="sr-Cyrl-RS" sz="1000" b="1" dirty="0" smtClean="0">
              <a:solidFill>
                <a:schemeClr val="tx1"/>
              </a:solidFill>
            </a:rPr>
            <a:t>5,500,000.00</a:t>
          </a:r>
          <a:endParaRPr lang="en-US" sz="1000" b="1" dirty="0">
            <a:solidFill>
              <a:schemeClr val="tx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54840" custScaleY="134986" custLinFactNeighborX="-2433" custLinFactNeighborY="-1531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199399" custScaleY="132285" custRadScaleRad="104745" custRadScaleInc="-19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191043" custScaleY="149213" custRadScaleRad="130069" custRadScaleInc="16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 custLinFactNeighborX="-787" custLinFactNeighborY="-2140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8" custScaleX="203595" custScaleY="166373" custRadScaleRad="123317" custRadScaleInc="2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8" custScaleX="162302" custScaleY="116316" custRadScaleRad="101005" custRadScaleInc="20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4" presStyleCnt="8" custScaleX="193811" custScaleY="134657" custRadScaleRad="99281" custRadScaleInc="79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4" presStyleCnt="8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5" presStyleCnt="8" custScaleX="153298" custScaleY="125494" custRadScaleRad="116991" custRadScaleInc="69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5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6" presStyleCnt="8" custScaleX="167273" custScaleY="163425" custRadScaleRad="130033" custRadScaleInc="-6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A97F11E6-0D4D-4CBF-919B-2FAFCEB77E0E}" type="pres">
      <dgm:prSet presAssocID="{3BA9396D-1753-43D3-A703-A75A7C19204B}" presName="node" presStyleLbl="node1" presStyleIdx="7" presStyleCnt="8" custScaleX="159733" custScaleY="155447" custRadScaleRad="105727" custRadScaleInc="-558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ED1CD4-12FC-40EC-A424-E2B72DCAC517}" type="pres">
      <dgm:prSet presAssocID="{3BA9396D-1753-43D3-A703-A75A7C19204B}" presName="dummy" presStyleCnt="0"/>
      <dgm:spPr/>
    </dgm:pt>
    <dgm:pt modelId="{3C0CC65F-A9C8-4DC4-8B65-B7287777E6E0}" type="pres">
      <dgm:prSet presAssocID="{869210E2-CDFB-49E6-A3F9-D5A55D2018F0}" presName="sibTrans" presStyleLbl="sibTrans2D1" presStyleIdx="7" presStyleCnt="8"/>
      <dgm:spPr/>
      <dgm:t>
        <a:bodyPr/>
        <a:lstStyle/>
        <a:p>
          <a:endParaRPr lang="en-GB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30638209-A4D1-4BFE-943D-C66C72DB50AF}" srcId="{9ED1A3B2-A381-4201-823D-E4B4F944886D}" destId="{ED01A515-5448-4A3E-A2EC-575448D0F5AA}" srcOrd="4" destOrd="0" parTransId="{3C8BC949-583D-42C4-9E18-497A2FA6C1D3}" sibTransId="{B658162B-CA61-458F-8F17-E18D499D4DE8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85E89EE2-0B39-4DF0-BB9F-9218DF5F30DC}" type="presOf" srcId="{869210E2-CDFB-49E6-A3F9-D5A55D2018F0}" destId="{3C0CC65F-A9C8-4DC4-8B65-B7287777E6E0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4A16358E-6F75-4AC0-B6E5-E26F15B1A750}" srcId="{9ED1A3B2-A381-4201-823D-E4B4F944886D}" destId="{3BA9396D-1753-43D3-A703-A75A7C19204B}" srcOrd="7" destOrd="0" parTransId="{FDC0F8DA-00AF-40CD-B616-B7AA7472101C}" sibTransId="{869210E2-CDFB-49E6-A3F9-D5A55D2018F0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14E4EEE-087E-4E8C-92C7-D48A2C2A60C4}" srcId="{9ED1A3B2-A381-4201-823D-E4B4F944886D}" destId="{91651A17-950C-49EC-8C35-2517548AE9E6}" srcOrd="6" destOrd="0" parTransId="{842A79D3-4827-4424-A76D-539154392405}" sibTransId="{8962C693-DF60-43F6-9F43-7615C2E1439A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C39242B0-4726-4873-A97F-59F8879A261C}" type="presOf" srcId="{3BA9396D-1753-43D3-A703-A75A7C19204B}" destId="{A97F11E6-0D4D-4CBF-919B-2FAFCEB77E0E}" srcOrd="0" destOrd="0" presId="urn:microsoft.com/office/officeart/2005/8/layout/radial6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C2BA2E7D-A4DC-497F-82AA-B05171512E7B}" srcId="{9ED1A3B2-A381-4201-823D-E4B4F944886D}" destId="{AE26BF5A-34A6-4192-8BEA-D9ECFB941642}" srcOrd="5" destOrd="0" parTransId="{053AEA0B-0F73-4DAC-9295-FCA55D0C5C5A}" sibTransId="{F67939D1-3ADF-4276-A6FA-0083CE5DA4FA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85324FF1-B5A8-42C3-9CD8-B8F3A7B41DAF}" type="presParOf" srcId="{F4B68BA8-694B-4B7F-8215-68903FFCD2D7}" destId="{D19ADD6D-9F0A-4766-B637-BB2D5495A9BB}" srcOrd="13" destOrd="0" presId="urn:microsoft.com/office/officeart/2005/8/layout/radial6"/>
    <dgm:cxn modelId="{363F0F02-6E41-404E-B2E5-4890434DECC7}" type="presParOf" srcId="{F4B68BA8-694B-4B7F-8215-68903FFCD2D7}" destId="{CB9DB137-9ACF-4A5D-915D-C6DEF62C671A}" srcOrd="14" destOrd="0" presId="urn:microsoft.com/office/officeart/2005/8/layout/radial6"/>
    <dgm:cxn modelId="{C75A112C-7212-4B80-9DA4-CA7F2DD70EB5}" type="presParOf" srcId="{F4B68BA8-694B-4B7F-8215-68903FFCD2D7}" destId="{84EFD8D8-F116-4363-8F07-0BDD118D8287}" srcOrd="15" destOrd="0" presId="urn:microsoft.com/office/officeart/2005/8/layout/radial6"/>
    <dgm:cxn modelId="{F93707E6-5B1F-4F40-A3A3-B884267CE7F5}" type="presParOf" srcId="{F4B68BA8-694B-4B7F-8215-68903FFCD2D7}" destId="{4F05B281-B6DB-45BB-A427-1BF92AADC139}" srcOrd="16" destOrd="0" presId="urn:microsoft.com/office/officeart/2005/8/layout/radial6"/>
    <dgm:cxn modelId="{3D4ADB0D-3A32-46EB-993B-C2B89385D5E3}" type="presParOf" srcId="{F4B68BA8-694B-4B7F-8215-68903FFCD2D7}" destId="{FEDFE719-4F44-4DDA-B702-82A372856A51}" srcOrd="17" destOrd="0" presId="urn:microsoft.com/office/officeart/2005/8/layout/radial6"/>
    <dgm:cxn modelId="{EBDDFBD5-050A-401C-B541-60C312E8BADC}" type="presParOf" srcId="{F4B68BA8-694B-4B7F-8215-68903FFCD2D7}" destId="{C0575E5C-DEAA-49FF-9C6A-0DF4C03D040D}" srcOrd="18" destOrd="0" presId="urn:microsoft.com/office/officeart/2005/8/layout/radial6"/>
    <dgm:cxn modelId="{FD35A212-0E1F-4819-BF1F-B29719BECB43}" type="presParOf" srcId="{F4B68BA8-694B-4B7F-8215-68903FFCD2D7}" destId="{2D6C03BD-4023-431E-84F6-C080A9961C8A}" srcOrd="19" destOrd="0" presId="urn:microsoft.com/office/officeart/2005/8/layout/radial6"/>
    <dgm:cxn modelId="{BC555FE2-565F-4CC2-844D-BACDB94E3D46}" type="presParOf" srcId="{F4B68BA8-694B-4B7F-8215-68903FFCD2D7}" destId="{2578787D-F4B0-463A-AA6F-94706894BC8C}" srcOrd="20" destOrd="0" presId="urn:microsoft.com/office/officeart/2005/8/layout/radial6"/>
    <dgm:cxn modelId="{6F30A1FC-C56F-4DA2-B79C-F00209C57B2B}" type="presParOf" srcId="{F4B68BA8-694B-4B7F-8215-68903FFCD2D7}" destId="{7C884431-F906-455C-AAF5-4FBEC1E13C27}" srcOrd="21" destOrd="0" presId="urn:microsoft.com/office/officeart/2005/8/layout/radial6"/>
    <dgm:cxn modelId="{A4EB30ED-E8B2-434F-B49F-E46B92E2A7AB}" type="presParOf" srcId="{F4B68BA8-694B-4B7F-8215-68903FFCD2D7}" destId="{A97F11E6-0D4D-4CBF-919B-2FAFCEB77E0E}" srcOrd="22" destOrd="0" presId="urn:microsoft.com/office/officeart/2005/8/layout/radial6"/>
    <dgm:cxn modelId="{9FB7EE87-E664-4C3E-8C91-CD4BC53FE9A3}" type="presParOf" srcId="{F4B68BA8-694B-4B7F-8215-68903FFCD2D7}" destId="{84ED1CD4-12FC-40EC-A424-E2B72DCAC517}" srcOrd="23" destOrd="0" presId="urn:microsoft.com/office/officeart/2005/8/layout/radial6"/>
    <dgm:cxn modelId="{BD32E43B-81AC-4881-B89B-C7F8D328F351}" type="presParOf" srcId="{F4B68BA8-694B-4B7F-8215-68903FFCD2D7}" destId="{3C0CC65F-A9C8-4DC4-8B65-B7287777E6E0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2160737" y="1697102"/>
          <a:ext cx="358821" cy="166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410" y="0"/>
              </a:lnTo>
              <a:lnTo>
                <a:pt x="179410" y="1666288"/>
              </a:lnTo>
              <a:lnTo>
                <a:pt x="358821" y="166628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2297536" y="2487634"/>
        <a:ext cx="85224" cy="85224"/>
      </dsp:txXfrm>
    </dsp:sp>
    <dsp:sp modelId="{EE8B77DA-77C5-46AD-80A2-BD307CFE9F0A}">
      <dsp:nvSpPr>
        <dsp:cNvPr id="0" name=""/>
        <dsp:cNvSpPr/>
      </dsp:nvSpPr>
      <dsp:spPr>
        <a:xfrm>
          <a:off x="2160737" y="1697102"/>
          <a:ext cx="358821" cy="1256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410" y="0"/>
              </a:lnTo>
              <a:lnTo>
                <a:pt x="179410" y="1256385"/>
              </a:lnTo>
              <a:lnTo>
                <a:pt x="358821" y="12563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07483" y="2292629"/>
        <a:ext cx="65331" cy="65331"/>
      </dsp:txXfrm>
    </dsp:sp>
    <dsp:sp modelId="{531482B3-13DA-4E77-8EF9-7A508768A321}">
      <dsp:nvSpPr>
        <dsp:cNvPr id="0" name=""/>
        <dsp:cNvSpPr/>
      </dsp:nvSpPr>
      <dsp:spPr>
        <a:xfrm>
          <a:off x="2160737" y="1697102"/>
          <a:ext cx="358821" cy="850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410" y="0"/>
              </a:lnTo>
              <a:lnTo>
                <a:pt x="179410" y="850949"/>
              </a:lnTo>
              <a:lnTo>
                <a:pt x="358821" y="85094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17060" y="2099489"/>
        <a:ext cx="46175" cy="46175"/>
      </dsp:txXfrm>
    </dsp:sp>
    <dsp:sp modelId="{F1903401-CDA9-4777-A04C-F19A89F110A0}">
      <dsp:nvSpPr>
        <dsp:cNvPr id="0" name=""/>
        <dsp:cNvSpPr/>
      </dsp:nvSpPr>
      <dsp:spPr>
        <a:xfrm>
          <a:off x="2160737" y="1697102"/>
          <a:ext cx="358821" cy="314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410" y="0"/>
              </a:lnTo>
              <a:lnTo>
                <a:pt x="179410" y="314275"/>
              </a:lnTo>
              <a:lnTo>
                <a:pt x="358821" y="3142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28223" y="1842315"/>
        <a:ext cx="23849" cy="23849"/>
      </dsp:txXfrm>
    </dsp:sp>
    <dsp:sp modelId="{25CF5DCC-0AE9-4D09-ABC1-8BE4D97FDFCB}">
      <dsp:nvSpPr>
        <dsp:cNvPr id="0" name=""/>
        <dsp:cNvSpPr/>
      </dsp:nvSpPr>
      <dsp:spPr>
        <a:xfrm>
          <a:off x="2160737" y="803090"/>
          <a:ext cx="289896" cy="894012"/>
        </a:xfrm>
        <a:custGeom>
          <a:avLst/>
          <a:gdLst/>
          <a:ahLst/>
          <a:cxnLst/>
          <a:rect l="0" t="0" r="0" b="0"/>
          <a:pathLst>
            <a:path>
              <a:moveTo>
                <a:pt x="0" y="894012"/>
              </a:moveTo>
              <a:lnTo>
                <a:pt x="144948" y="894012"/>
              </a:lnTo>
              <a:lnTo>
                <a:pt x="144948" y="0"/>
              </a:lnTo>
              <a:lnTo>
                <a:pt x="28989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82189" y="1226600"/>
        <a:ext cx="46991" cy="46991"/>
      </dsp:txXfrm>
    </dsp:sp>
    <dsp:sp modelId="{D1C52863-34A6-4E04-9740-6E0567681A8F}">
      <dsp:nvSpPr>
        <dsp:cNvPr id="0" name=""/>
        <dsp:cNvSpPr/>
      </dsp:nvSpPr>
      <dsp:spPr>
        <a:xfrm rot="16200000">
          <a:off x="107171" y="959635"/>
          <a:ext cx="2632196" cy="1474934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kern="1200" dirty="0"/>
            <a:t>На основу чега се доноси буџет</a:t>
          </a:r>
          <a:r>
            <a:rPr lang="en-US" sz="2800" kern="1200" dirty="0"/>
            <a:t>? </a:t>
          </a:r>
        </a:p>
      </dsp:txBody>
      <dsp:txXfrm>
        <a:off x="107171" y="959635"/>
        <a:ext cx="2632196" cy="1474934"/>
      </dsp:txXfrm>
    </dsp:sp>
    <dsp:sp modelId="{AD67EDBF-32B4-495C-A262-4812FBE80932}">
      <dsp:nvSpPr>
        <dsp:cNvPr id="0" name=""/>
        <dsp:cNvSpPr/>
      </dsp:nvSpPr>
      <dsp:spPr>
        <a:xfrm>
          <a:off x="2450634" y="0"/>
          <a:ext cx="4549114" cy="1606181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600" b="1" kern="1200" dirty="0" smtClean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 smtClean="0"/>
            <a:t>Закони </a:t>
          </a:r>
          <a:r>
            <a:rPr lang="sr-Cyrl-RS" sz="1100" b="1" kern="1200" dirty="0"/>
            <a:t>и прописи: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/>
            <a:t>Закон о финансирању локалне самоуправе,</a:t>
          </a:r>
          <a:endParaRPr lang="sr-Latn-RS" sz="1100" b="1" kern="1200" dirty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/>
            <a:t>Закон о буџетском систему,</a:t>
          </a:r>
          <a:endParaRPr lang="sr-Latn-RS" sz="1100" b="1" kern="1200" dirty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/>
            <a:t>Закон о локалној самоуправи, </a:t>
          </a:r>
          <a:endParaRPr lang="sr-Latn-RS" sz="1100" b="1" kern="1200" dirty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/>
            <a:t>Упутство Министарства финансија за припрему одлуке о буџету за </a:t>
          </a:r>
          <a:r>
            <a:rPr lang="sr-Cyrl-RS" sz="1100" b="1" kern="1200" dirty="0" smtClean="0"/>
            <a:t>20</a:t>
          </a:r>
          <a:r>
            <a:rPr lang="en-GB" sz="1100" b="1" kern="1200" dirty="0" smtClean="0"/>
            <a:t>2</a:t>
          </a:r>
          <a:r>
            <a:rPr lang="sr-Cyrl-RS" sz="1100" b="1" kern="1200" dirty="0" smtClean="0"/>
            <a:t>6. </a:t>
          </a:r>
          <a:r>
            <a:rPr lang="sr-Cyrl-RS" sz="1100" b="1" kern="1200" dirty="0"/>
            <a:t>годину и др.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>
              <a:solidFill>
                <a:schemeClr val="bg1"/>
              </a:solidFill>
            </a:rPr>
            <a:t>Сви посебни прописи којима су утврђене надлежности ЈЛС</a:t>
          </a:r>
        </a:p>
      </dsp:txBody>
      <dsp:txXfrm>
        <a:off x="2450634" y="0"/>
        <a:ext cx="4549114" cy="1606181"/>
      </dsp:txXfrm>
    </dsp:sp>
    <dsp:sp modelId="{A288E7CD-845A-4B30-8D9E-0FCFF4059FF8}">
      <dsp:nvSpPr>
        <dsp:cNvPr id="0" name=""/>
        <dsp:cNvSpPr/>
      </dsp:nvSpPr>
      <dsp:spPr>
        <a:xfrm>
          <a:off x="2519559" y="1746880"/>
          <a:ext cx="3425879" cy="528995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/>
            <a:t>Стратешки </a:t>
          </a:r>
          <a:r>
            <a:rPr lang="sr-Cyrl-RS" sz="1050" b="1" kern="1200" dirty="0" smtClean="0"/>
            <a:t>документи</a:t>
          </a:r>
          <a:r>
            <a:rPr lang="sr-Cyrl-RS" sz="1050" b="1" kern="1200" dirty="0"/>
            <a:t>: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/>
            <a:t>Стратегија развоја</a:t>
          </a:r>
          <a:endParaRPr lang="sr-Latn-RS" sz="1050" b="1" kern="1200" dirty="0">
            <a:solidFill>
              <a:srgbClr val="FF0000"/>
            </a:solidFill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/>
            <a:t>Акциони планови за поједине области</a:t>
          </a:r>
          <a:endParaRPr lang="en-US" sz="1050" b="1" kern="1200" dirty="0"/>
        </a:p>
      </dsp:txBody>
      <dsp:txXfrm>
        <a:off x="2519559" y="1746880"/>
        <a:ext cx="3425879" cy="528995"/>
      </dsp:txXfrm>
    </dsp:sp>
    <dsp:sp modelId="{573F9BF2-AC82-43FC-A361-118085DB3D65}">
      <dsp:nvSpPr>
        <dsp:cNvPr id="0" name=""/>
        <dsp:cNvSpPr/>
      </dsp:nvSpPr>
      <dsp:spPr>
        <a:xfrm>
          <a:off x="2519559" y="2414526"/>
          <a:ext cx="3431573" cy="267051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Потребе буџетских корисника</a:t>
          </a:r>
          <a:endParaRPr lang="en-US" sz="1400" b="1" kern="1200" dirty="0"/>
        </a:p>
      </dsp:txBody>
      <dsp:txXfrm>
        <a:off x="2519559" y="2414526"/>
        <a:ext cx="3431573" cy="267051"/>
      </dsp:txXfrm>
    </dsp:sp>
    <dsp:sp modelId="{B2DE3A8A-BA09-499F-9C72-0630724E4538}">
      <dsp:nvSpPr>
        <dsp:cNvPr id="0" name=""/>
        <dsp:cNvSpPr/>
      </dsp:nvSpPr>
      <dsp:spPr>
        <a:xfrm>
          <a:off x="2519559" y="2820228"/>
          <a:ext cx="3432191" cy="266519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Започети пројекти из ранијих година</a:t>
          </a:r>
          <a:endParaRPr lang="en-US" sz="1400" b="1" kern="1200" dirty="0"/>
        </a:p>
      </dsp:txBody>
      <dsp:txXfrm>
        <a:off x="2519559" y="2820228"/>
        <a:ext cx="3432191" cy="266519"/>
      </dsp:txXfrm>
    </dsp:sp>
    <dsp:sp modelId="{94F14A6F-3CD0-4A17-88D3-6F4D0EB2D4E6}">
      <dsp:nvSpPr>
        <dsp:cNvPr id="0" name=""/>
        <dsp:cNvSpPr/>
      </dsp:nvSpPr>
      <dsp:spPr>
        <a:xfrm>
          <a:off x="2519559" y="3225397"/>
          <a:ext cx="3449418" cy="275986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Остварење прошлогодишњег буџета</a:t>
          </a:r>
          <a:endParaRPr lang="en-US" sz="1400" b="1" kern="1200" dirty="0"/>
        </a:p>
      </dsp:txBody>
      <dsp:txXfrm>
        <a:off x="2519559" y="3225397"/>
        <a:ext cx="3449418" cy="275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625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/>
            <a:t>Порески приходи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/>
            <a:t>143,</a:t>
          </a:r>
          <a:r>
            <a:rPr lang="sr-Latn-RS" sz="700" kern="1200" dirty="0" smtClean="0"/>
            <a:t>,</a:t>
          </a:r>
          <a:r>
            <a:rPr lang="sr-Cyrl-RS" sz="700" kern="1200" dirty="0" smtClean="0"/>
            <a:t>550,000</a:t>
          </a:r>
          <a:r>
            <a:rPr lang="en-US" sz="700" kern="1200" dirty="0" smtClean="0"/>
            <a:t>.00</a:t>
          </a:r>
          <a:endParaRPr lang="en-US" sz="700" kern="1200" dirty="0"/>
        </a:p>
      </dsp:txBody>
      <dsp:txXfrm>
        <a:off x="138130" y="318546"/>
        <a:ext cx="654273" cy="654273"/>
      </dsp:txXfrm>
    </dsp:sp>
    <dsp:sp modelId="{98F3E7AB-6934-48FA-B82F-FBEAF1B2375D}">
      <dsp:nvSpPr>
        <dsp:cNvPr id="0" name=""/>
        <dsp:cNvSpPr/>
      </dsp:nvSpPr>
      <dsp:spPr>
        <a:xfrm>
          <a:off x="1003041" y="377350"/>
          <a:ext cx="536664" cy="5366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1074176" y="582570"/>
        <a:ext cx="394394" cy="126224"/>
      </dsp:txXfrm>
    </dsp:sp>
    <dsp:sp modelId="{856F1F1E-1C9F-4265-8583-07E98F2F0365}">
      <dsp:nvSpPr>
        <dsp:cNvPr id="0" name=""/>
        <dsp:cNvSpPr/>
      </dsp:nvSpPr>
      <dsp:spPr>
        <a:xfrm>
          <a:off x="1614838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b="0" kern="1200" dirty="0" smtClean="0">
              <a:solidFill>
                <a:schemeClr val="tx1"/>
              </a:solidFill>
            </a:rPr>
            <a:t>Неутрошена ср. из ранијих година</a:t>
          </a:r>
          <a:endParaRPr lang="en-GB" sz="700" b="0" kern="1200" dirty="0" smtClean="0">
            <a:solidFill>
              <a:schemeClr val="tx1"/>
            </a:solidFill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b="0" kern="1200" dirty="0" smtClean="0">
              <a:solidFill>
                <a:schemeClr val="tx1"/>
              </a:solidFill>
            </a:rPr>
            <a:t>19</a:t>
          </a:r>
          <a:r>
            <a:rPr lang="en-GB" sz="700" b="0" kern="1200" dirty="0" smtClean="0">
              <a:solidFill>
                <a:schemeClr val="tx1"/>
              </a:solidFill>
            </a:rPr>
            <a:t>,000,000.00</a:t>
          </a:r>
          <a:endParaRPr lang="sr-Cyrl-RS" sz="700" b="0" kern="1200" dirty="0" smtClean="0">
            <a:solidFill>
              <a:schemeClr val="tx1"/>
            </a:solidFill>
          </a:endParaRPr>
        </a:p>
      </dsp:txBody>
      <dsp:txXfrm>
        <a:off x="1750343" y="318546"/>
        <a:ext cx="654273" cy="654273"/>
      </dsp:txXfrm>
    </dsp:sp>
    <dsp:sp modelId="{49FE6571-A146-4254-BB18-0A151C452EB6}">
      <dsp:nvSpPr>
        <dsp:cNvPr id="0" name=""/>
        <dsp:cNvSpPr/>
      </dsp:nvSpPr>
      <dsp:spPr>
        <a:xfrm>
          <a:off x="2615254" y="377350"/>
          <a:ext cx="536664" cy="5366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2686389" y="582570"/>
        <a:ext cx="394394" cy="126224"/>
      </dsp:txXfrm>
    </dsp:sp>
    <dsp:sp modelId="{297E2002-B9F6-4BE1-B47E-D1E0645D444B}">
      <dsp:nvSpPr>
        <dsp:cNvPr id="0" name=""/>
        <dsp:cNvSpPr/>
      </dsp:nvSpPr>
      <dsp:spPr>
        <a:xfrm>
          <a:off x="3227051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b="0" kern="1200" dirty="0" smtClean="0">
              <a:solidFill>
                <a:schemeClr val="tx1"/>
              </a:solidFill>
            </a:rPr>
            <a:t>Меморандумске ставке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b="0" kern="1200" dirty="0" smtClean="0">
              <a:solidFill>
                <a:schemeClr val="tx1"/>
              </a:solidFill>
            </a:rPr>
            <a:t>300,000.00</a:t>
          </a:r>
        </a:p>
      </dsp:txBody>
      <dsp:txXfrm>
        <a:off x="3362556" y="318546"/>
        <a:ext cx="654273" cy="654273"/>
      </dsp:txXfrm>
    </dsp:sp>
    <dsp:sp modelId="{BC32BB29-91A4-4714-8EAD-2B996E91BF29}">
      <dsp:nvSpPr>
        <dsp:cNvPr id="0" name=""/>
        <dsp:cNvSpPr/>
      </dsp:nvSpPr>
      <dsp:spPr>
        <a:xfrm>
          <a:off x="4227467" y="377350"/>
          <a:ext cx="536664" cy="5366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4298602" y="582570"/>
        <a:ext cx="394394" cy="126224"/>
      </dsp:txXfrm>
    </dsp:sp>
    <dsp:sp modelId="{2F60A798-586E-4E47-B649-25F047F36835}">
      <dsp:nvSpPr>
        <dsp:cNvPr id="0" name=""/>
        <dsp:cNvSpPr/>
      </dsp:nvSpPr>
      <dsp:spPr>
        <a:xfrm>
          <a:off x="4839265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 smtClean="0"/>
            <a:t>Непорески приходи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 smtClean="0"/>
            <a:t>3,200,000.00</a:t>
          </a:r>
          <a:endParaRPr lang="en-US" sz="800" kern="1200" dirty="0"/>
        </a:p>
      </dsp:txBody>
      <dsp:txXfrm>
        <a:off x="4974770" y="318546"/>
        <a:ext cx="654273" cy="654273"/>
      </dsp:txXfrm>
    </dsp:sp>
    <dsp:sp modelId="{41F09F99-3DCC-47E4-9188-F7D103A1F6E3}">
      <dsp:nvSpPr>
        <dsp:cNvPr id="0" name=""/>
        <dsp:cNvSpPr/>
      </dsp:nvSpPr>
      <dsp:spPr>
        <a:xfrm>
          <a:off x="5839681" y="377350"/>
          <a:ext cx="536664" cy="5366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5910816" y="582570"/>
        <a:ext cx="394394" cy="126224"/>
      </dsp:txXfrm>
    </dsp:sp>
    <dsp:sp modelId="{6C1FFF0F-B1A4-4C41-B9D3-30452A0DFA4B}">
      <dsp:nvSpPr>
        <dsp:cNvPr id="0" name=""/>
        <dsp:cNvSpPr/>
      </dsp:nvSpPr>
      <dsp:spPr>
        <a:xfrm>
          <a:off x="6451478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/>
            <a:t>Трансфери и дотације</a:t>
          </a:r>
          <a:r>
            <a:rPr lang="en-GB" sz="700" kern="1200" dirty="0" smtClean="0"/>
            <a:t> </a:t>
          </a:r>
          <a:endParaRPr lang="sr-Cyrl-RS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/>
            <a:t>44,000,000.00</a:t>
          </a:r>
          <a:endParaRPr lang="en-US" sz="700" kern="1200" dirty="0"/>
        </a:p>
      </dsp:txBody>
      <dsp:txXfrm>
        <a:off x="6586983" y="318546"/>
        <a:ext cx="654273" cy="654273"/>
      </dsp:txXfrm>
    </dsp:sp>
    <dsp:sp modelId="{15B9BC48-25F6-42D0-962A-C5300817F5D6}">
      <dsp:nvSpPr>
        <dsp:cNvPr id="0" name=""/>
        <dsp:cNvSpPr/>
      </dsp:nvSpPr>
      <dsp:spPr>
        <a:xfrm>
          <a:off x="7451894" y="377350"/>
          <a:ext cx="536664" cy="53666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7523029" y="487903"/>
        <a:ext cx="394394" cy="315558"/>
      </dsp:txXfrm>
    </dsp:sp>
    <dsp:sp modelId="{6F417702-EF99-4C64-80D3-8DB24BEF1DD6}">
      <dsp:nvSpPr>
        <dsp:cNvPr id="0" name=""/>
        <dsp:cNvSpPr/>
      </dsp:nvSpPr>
      <dsp:spPr>
        <a:xfrm>
          <a:off x="8063691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/>
            <a:t>Укупан буџет општине  210,550,000.00</a:t>
          </a:r>
          <a:endParaRPr lang="en-US" sz="700" kern="1200" dirty="0"/>
        </a:p>
      </dsp:txBody>
      <dsp:txXfrm>
        <a:off x="8199196" y="318546"/>
        <a:ext cx="654273" cy="654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24740"/>
          <a:ext cx="2126822" cy="20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Порески приходи</a:t>
          </a:r>
          <a:endParaRPr lang="en-US" sz="1200" b="1" kern="1200" dirty="0"/>
        </a:p>
      </dsp:txBody>
      <dsp:txXfrm>
        <a:off x="0" y="124740"/>
        <a:ext cx="2126822" cy="208719"/>
      </dsp:txXfrm>
    </dsp:sp>
    <dsp:sp modelId="{02385D1D-92EB-445D-B736-940004751C79}">
      <dsp:nvSpPr>
        <dsp:cNvPr id="0" name=""/>
        <dsp:cNvSpPr/>
      </dsp:nvSpPr>
      <dsp:spPr>
        <a:xfrm>
          <a:off x="2126821" y="813"/>
          <a:ext cx="425364" cy="456573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2332" y="813"/>
          <a:ext cx="5784955" cy="456573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2332" y="813"/>
        <a:ext cx="5784955" cy="456573"/>
      </dsp:txXfrm>
    </dsp:sp>
    <dsp:sp modelId="{F40D94EA-52E0-4740-A924-EAF350BDF213}">
      <dsp:nvSpPr>
        <dsp:cNvPr id="0" name=""/>
        <dsp:cNvSpPr/>
      </dsp:nvSpPr>
      <dsp:spPr>
        <a:xfrm>
          <a:off x="0" y="942984"/>
          <a:ext cx="2126822" cy="20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Донације и трансфери</a:t>
          </a:r>
          <a:endParaRPr lang="en-US" sz="1200" b="1" kern="1200" dirty="0"/>
        </a:p>
      </dsp:txBody>
      <dsp:txXfrm>
        <a:off x="0" y="942984"/>
        <a:ext cx="2126822" cy="208719"/>
      </dsp:txXfrm>
    </dsp:sp>
    <dsp:sp modelId="{0E930D30-96BC-4D43-B65A-EE88C46DBE48}">
      <dsp:nvSpPr>
        <dsp:cNvPr id="0" name=""/>
        <dsp:cNvSpPr/>
      </dsp:nvSpPr>
      <dsp:spPr>
        <a:xfrm>
          <a:off x="2126821" y="473365"/>
          <a:ext cx="425364" cy="1147956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2332" y="473365"/>
          <a:ext cx="5784955" cy="1147956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Донације</a:t>
          </a:r>
          <a:r>
            <a:rPr lang="sr-Cyrl-C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се добијају од домаћих и међународних донатора и организација за различите пројекте. </a:t>
          </a: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Трансфери п</a:t>
          </a:r>
          <a:r>
            <a:rPr lang="ru-RU" alt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огу бити наменски (за тачно утврђене намене) или ненаменски (није им унапред утврђена намена те се могу у складу са законом користити за било које сврхе)</a:t>
          </a:r>
          <a:r>
            <a:rPr lang="sr-Latn-RS" alt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4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22332" y="473365"/>
        <a:ext cx="5784955" cy="1147956"/>
      </dsp:txXfrm>
    </dsp:sp>
    <dsp:sp modelId="{CCB8139E-CA19-491D-9FCD-6BF28923C725}">
      <dsp:nvSpPr>
        <dsp:cNvPr id="0" name=""/>
        <dsp:cNvSpPr/>
      </dsp:nvSpPr>
      <dsp:spPr>
        <a:xfrm>
          <a:off x="0" y="1846020"/>
          <a:ext cx="2126822" cy="20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Непорески приходи</a:t>
          </a:r>
          <a:endParaRPr lang="en-US" sz="1200" b="1" kern="1200" dirty="0"/>
        </a:p>
      </dsp:txBody>
      <dsp:txXfrm>
        <a:off x="0" y="1846020"/>
        <a:ext cx="2126822" cy="208719"/>
      </dsp:txXfrm>
    </dsp:sp>
    <dsp:sp modelId="{14D1633C-A097-4A5A-8269-B04E98857E56}">
      <dsp:nvSpPr>
        <dsp:cNvPr id="0" name=""/>
        <dsp:cNvSpPr/>
      </dsp:nvSpPr>
      <dsp:spPr>
        <a:xfrm>
          <a:off x="2126821" y="1637300"/>
          <a:ext cx="425364" cy="626158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2332" y="1637300"/>
          <a:ext cx="5784955" cy="626158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2332" y="1637300"/>
        <a:ext cx="5784955" cy="626158"/>
      </dsp:txXfrm>
    </dsp:sp>
    <dsp:sp modelId="{9312B733-3AEB-49F6-8245-08553BA2949B}">
      <dsp:nvSpPr>
        <dsp:cNvPr id="0" name=""/>
        <dsp:cNvSpPr/>
      </dsp:nvSpPr>
      <dsp:spPr>
        <a:xfrm>
          <a:off x="0" y="2324751"/>
          <a:ext cx="2126822" cy="36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Примања од продаје нефинансијске имовине</a:t>
          </a:r>
          <a:endParaRPr lang="en-US" sz="1200" b="1" kern="1200" dirty="0"/>
        </a:p>
      </dsp:txBody>
      <dsp:txXfrm>
        <a:off x="0" y="2324751"/>
        <a:ext cx="2126822" cy="362512"/>
      </dsp:txXfrm>
    </dsp:sp>
    <dsp:sp modelId="{435AB433-2559-485A-A03D-C32F36288071}">
      <dsp:nvSpPr>
        <dsp:cNvPr id="0" name=""/>
        <dsp:cNvSpPr/>
      </dsp:nvSpPr>
      <dsp:spPr>
        <a:xfrm>
          <a:off x="2126821" y="2279437"/>
          <a:ext cx="425364" cy="45314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2332" y="2330148"/>
          <a:ext cx="5784955" cy="45314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2332" y="2330148"/>
        <a:ext cx="5784955" cy="453140"/>
      </dsp:txXfrm>
    </dsp:sp>
    <dsp:sp modelId="{EFAACCF6-3A6A-4536-89B0-F0A7C44F6BE1}">
      <dsp:nvSpPr>
        <dsp:cNvPr id="0" name=""/>
        <dsp:cNvSpPr/>
      </dsp:nvSpPr>
      <dsp:spPr>
        <a:xfrm>
          <a:off x="0" y="2985425"/>
          <a:ext cx="2126822" cy="505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Примања од задуживања и  продаје финансијске имовине</a:t>
          </a:r>
          <a:endParaRPr lang="en-US" sz="1200" b="1" kern="1200" dirty="0"/>
        </a:p>
      </dsp:txBody>
      <dsp:txXfrm>
        <a:off x="0" y="2985425"/>
        <a:ext cx="2126822" cy="505320"/>
      </dsp:txXfrm>
    </dsp:sp>
    <dsp:sp modelId="{6497CA82-45EE-4BD1-AEB4-CC3961FBFB74}">
      <dsp:nvSpPr>
        <dsp:cNvPr id="0" name=""/>
        <dsp:cNvSpPr/>
      </dsp:nvSpPr>
      <dsp:spPr>
        <a:xfrm>
          <a:off x="2126821" y="2748556"/>
          <a:ext cx="425364" cy="979058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2332" y="2748556"/>
          <a:ext cx="5784955" cy="979058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i="0" kern="1200" dirty="0">
              <a:solidFill>
                <a:schemeClr val="bg1"/>
              </a:solidFill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2332" y="2748556"/>
        <a:ext cx="5784955" cy="979058"/>
      </dsp:txXfrm>
    </dsp:sp>
    <dsp:sp modelId="{939B76D1-BB33-4E50-9ECD-839FB5787B95}">
      <dsp:nvSpPr>
        <dsp:cNvPr id="0" name=""/>
        <dsp:cNvSpPr/>
      </dsp:nvSpPr>
      <dsp:spPr>
        <a:xfrm>
          <a:off x="0" y="3788907"/>
          <a:ext cx="2126822" cy="36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Пренета средства из ранијих година</a:t>
          </a:r>
          <a:endParaRPr lang="en-US" sz="1200" b="1" kern="1200" dirty="0"/>
        </a:p>
      </dsp:txBody>
      <dsp:txXfrm>
        <a:off x="0" y="3788907"/>
        <a:ext cx="2126822" cy="362512"/>
      </dsp:txXfrm>
    </dsp:sp>
    <dsp:sp modelId="{7845F59F-6101-48DE-ABCC-EC5351843F5B}">
      <dsp:nvSpPr>
        <dsp:cNvPr id="0" name=""/>
        <dsp:cNvSpPr/>
      </dsp:nvSpPr>
      <dsp:spPr>
        <a:xfrm>
          <a:off x="2126821" y="3743593"/>
          <a:ext cx="425364" cy="45314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2332" y="3743593"/>
          <a:ext cx="5784955" cy="45314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/>
            <a:t> </a:t>
          </a:r>
          <a:r>
            <a:rPr lang="sr-Cyrl-RS" altLang="en-US" sz="1400" b="1" kern="1200" dirty="0">
              <a:solidFill>
                <a:schemeClr val="bg1"/>
              </a:solidFill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2332" y="3743593"/>
        <a:ext cx="5784955" cy="453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5791191" y="1617075"/>
          <a:ext cx="2132633" cy="1125993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Укупни буџетски приходи и примања  210,550.00 динара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103508" y="1781973"/>
        <a:ext cx="1507999" cy="796197"/>
      </dsp:txXfrm>
    </dsp:sp>
    <dsp:sp modelId="{63432802-399F-407F-AC10-7219543A0326}">
      <dsp:nvSpPr>
        <dsp:cNvPr id="0" name=""/>
        <dsp:cNvSpPr/>
      </dsp:nvSpPr>
      <dsp:spPr>
        <a:xfrm>
          <a:off x="4038594" y="397872"/>
          <a:ext cx="1099642" cy="918199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b="1" kern="1200" dirty="0" smtClean="0">
              <a:solidFill>
                <a:schemeClr val="tx1"/>
              </a:solidFill>
            </a:rPr>
            <a:t>Приходи од  пореза  на имовину  34,150,000.00 динара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4199633" y="532339"/>
        <a:ext cx="777564" cy="649265"/>
      </dsp:txXfrm>
    </dsp:sp>
    <dsp:sp modelId="{449BFEB2-6844-4A2C-8DC2-780280CBA079}">
      <dsp:nvSpPr>
        <dsp:cNvPr id="0" name=""/>
        <dsp:cNvSpPr/>
      </dsp:nvSpPr>
      <dsp:spPr>
        <a:xfrm>
          <a:off x="5791203" y="550265"/>
          <a:ext cx="1783069" cy="865698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Трансфери и донације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44,000,000.00  динара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052327" y="677044"/>
        <a:ext cx="1260821" cy="612140"/>
      </dsp:txXfrm>
    </dsp:sp>
    <dsp:sp modelId="{9DDE88A7-5745-4E4F-A7A8-F71A4DA0D5F2}">
      <dsp:nvSpPr>
        <dsp:cNvPr id="0" name=""/>
        <dsp:cNvSpPr/>
      </dsp:nvSpPr>
      <dsp:spPr>
        <a:xfrm>
          <a:off x="2514597" y="3008239"/>
          <a:ext cx="1439866" cy="1180575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Порез на добра и услуге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12,900,000.00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725460" y="3181130"/>
        <a:ext cx="1018140" cy="834793"/>
      </dsp:txXfrm>
    </dsp:sp>
    <dsp:sp modelId="{72DE4213-15E1-4436-8045-C055E8A54EDE}">
      <dsp:nvSpPr>
        <dsp:cNvPr id="0" name=""/>
        <dsp:cNvSpPr/>
      </dsp:nvSpPr>
      <dsp:spPr>
        <a:xfrm>
          <a:off x="1752594" y="1739822"/>
          <a:ext cx="1157759" cy="905951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b="1" kern="1200" dirty="0" smtClean="0">
              <a:solidFill>
                <a:schemeClr val="tx1"/>
              </a:solidFill>
            </a:rPr>
            <a:t>Приходи од продаје добара и</a:t>
          </a:r>
          <a:r>
            <a:rPr lang="en-GB" sz="800" b="1" kern="1200" dirty="0" smtClean="0">
              <a:solidFill>
                <a:schemeClr val="tx1"/>
              </a:solidFill>
            </a:rPr>
            <a:t> </a:t>
          </a:r>
          <a:r>
            <a:rPr lang="sr-Cyrl-RS" sz="800" b="1" kern="1200" dirty="0" smtClean="0">
              <a:solidFill>
                <a:schemeClr val="tx1"/>
              </a:solidFill>
            </a:rPr>
            <a:t>услуга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b="1" kern="1200" dirty="0" smtClean="0">
              <a:solidFill>
                <a:schemeClr val="tx1"/>
              </a:solidFill>
            </a:rPr>
            <a:t>700,000.00</a:t>
          </a:r>
          <a:endParaRPr lang="en-US" sz="800" b="1" kern="1200" dirty="0">
            <a:solidFill>
              <a:schemeClr val="tx1"/>
            </a:solidFill>
          </a:endParaRPr>
        </a:p>
      </dsp:txBody>
      <dsp:txXfrm>
        <a:off x="1922144" y="1872495"/>
        <a:ext cx="818659" cy="640605"/>
      </dsp:txXfrm>
    </dsp:sp>
    <dsp:sp modelId="{00DBE502-350D-47E3-B542-BA7AC7F5917B}">
      <dsp:nvSpPr>
        <dsp:cNvPr id="0" name=""/>
        <dsp:cNvSpPr/>
      </dsp:nvSpPr>
      <dsp:spPr>
        <a:xfrm>
          <a:off x="380999" y="3064872"/>
          <a:ext cx="1703886" cy="890654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solidFill>
                <a:schemeClr val="tx1"/>
              </a:solidFill>
            </a:rPr>
            <a:t>Приходи од имовине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solidFill>
                <a:schemeClr val="tx1"/>
              </a:solidFill>
            </a:rPr>
            <a:t>1,300,000.00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30527" y="3195305"/>
        <a:ext cx="1204830" cy="629788"/>
      </dsp:txXfrm>
    </dsp:sp>
    <dsp:sp modelId="{AA62B02C-A5F1-45D7-985C-55C71E4B4F05}">
      <dsp:nvSpPr>
        <dsp:cNvPr id="0" name=""/>
        <dsp:cNvSpPr/>
      </dsp:nvSpPr>
      <dsp:spPr>
        <a:xfrm>
          <a:off x="3657600" y="1540868"/>
          <a:ext cx="1827579" cy="165078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Порези на доходак, добит и капиталне добитке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96,500,000.00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925243" y="1782619"/>
        <a:ext cx="1292293" cy="1167280"/>
      </dsp:txXfrm>
    </dsp:sp>
    <dsp:sp modelId="{F5F0678E-0EB5-4D4D-AC4A-8BE71A712EFA}">
      <dsp:nvSpPr>
        <dsp:cNvPr id="0" name=""/>
        <dsp:cNvSpPr/>
      </dsp:nvSpPr>
      <dsp:spPr>
        <a:xfrm>
          <a:off x="2209798" y="550260"/>
          <a:ext cx="1127838" cy="87889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b="1" kern="1200" dirty="0" smtClean="0">
              <a:solidFill>
                <a:schemeClr val="tx1"/>
              </a:solidFill>
            </a:rPr>
            <a:t>Неутрошена ср из претходне године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b="1" kern="1200" dirty="0" smtClean="0">
              <a:solidFill>
                <a:schemeClr val="tx1"/>
              </a:solidFill>
            </a:rPr>
            <a:t>19,000,000.00</a:t>
          </a:r>
          <a:endParaRPr lang="en-US" sz="800" b="1" kern="1200" dirty="0">
            <a:solidFill>
              <a:schemeClr val="tx1"/>
            </a:solidFill>
          </a:endParaRPr>
        </a:p>
      </dsp:txBody>
      <dsp:txXfrm>
        <a:off x="2374966" y="678971"/>
        <a:ext cx="797502" cy="621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018" y="109211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Расходи за запослене</a:t>
          </a:r>
          <a:endParaRPr lang="en-US" sz="1200" b="1" kern="1200" dirty="0"/>
        </a:p>
      </dsp:txBody>
      <dsp:txXfrm>
        <a:off x="4018" y="109211"/>
        <a:ext cx="2055390" cy="237600"/>
      </dsp:txXfrm>
    </dsp:sp>
    <dsp:sp modelId="{02385D1D-92EB-445D-B736-940004751C79}">
      <dsp:nvSpPr>
        <dsp:cNvPr id="0" name=""/>
        <dsp:cNvSpPr/>
      </dsp:nvSpPr>
      <dsp:spPr>
        <a:xfrm>
          <a:off x="2059409" y="12686"/>
          <a:ext cx="411078" cy="43065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4918" y="12686"/>
          <a:ext cx="5590663" cy="43065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Расходи за запослене </a:t>
          </a:r>
          <a:r>
            <a:rPr lang="sr-Cyrl-RS" sz="1200" kern="1200" dirty="0"/>
            <a:t>представљају све трошкове за запослене, како у управи тако и код буџетских корисника</a:t>
          </a:r>
          <a:endParaRPr lang="en-US" sz="1200" kern="1200" dirty="0"/>
        </a:p>
      </dsp:txBody>
      <dsp:txXfrm>
        <a:off x="2634918" y="12686"/>
        <a:ext cx="5590663" cy="430650"/>
      </dsp:txXfrm>
    </dsp:sp>
    <dsp:sp modelId="{F40D94EA-52E0-4740-A924-EAF350BDF213}">
      <dsp:nvSpPr>
        <dsp:cNvPr id="0" name=""/>
        <dsp:cNvSpPr/>
      </dsp:nvSpPr>
      <dsp:spPr>
        <a:xfrm>
          <a:off x="4018" y="586773"/>
          <a:ext cx="2055390" cy="40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Коришћење роба и услуга </a:t>
          </a:r>
          <a:endParaRPr lang="en-US" sz="1200" kern="1200" dirty="0"/>
        </a:p>
      </dsp:txBody>
      <dsp:txXfrm>
        <a:off x="4018" y="586773"/>
        <a:ext cx="2055390" cy="400950"/>
      </dsp:txXfrm>
    </dsp:sp>
    <dsp:sp modelId="{0E930D30-96BC-4D43-B65A-EE88C46DBE48}">
      <dsp:nvSpPr>
        <dsp:cNvPr id="0" name=""/>
        <dsp:cNvSpPr/>
      </dsp:nvSpPr>
      <dsp:spPr>
        <a:xfrm>
          <a:off x="2059409" y="486536"/>
          <a:ext cx="411078" cy="601425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4918" y="486536"/>
          <a:ext cx="5590663" cy="601425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Коришћење роба и услуга </a:t>
          </a:r>
          <a:r>
            <a:rPr lang="sr-Cyrl-RS" sz="12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200" kern="1200" dirty="0"/>
        </a:p>
      </dsp:txBody>
      <dsp:txXfrm>
        <a:off x="2634918" y="486536"/>
        <a:ext cx="5590663" cy="601425"/>
      </dsp:txXfrm>
    </dsp:sp>
    <dsp:sp modelId="{CCB8139E-CA19-491D-9FCD-6BF28923C725}">
      <dsp:nvSpPr>
        <dsp:cNvPr id="0" name=""/>
        <dsp:cNvSpPr/>
      </dsp:nvSpPr>
      <dsp:spPr>
        <a:xfrm>
          <a:off x="4018" y="1413311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Дотације и трансфери</a:t>
          </a:r>
          <a:endParaRPr lang="en-US" sz="1200" b="1" kern="1200" dirty="0"/>
        </a:p>
      </dsp:txBody>
      <dsp:txXfrm>
        <a:off x="4018" y="1413311"/>
        <a:ext cx="2055390" cy="237600"/>
      </dsp:txXfrm>
    </dsp:sp>
    <dsp:sp modelId="{14D1633C-A097-4A5A-8269-B04E98857E56}">
      <dsp:nvSpPr>
        <dsp:cNvPr id="0" name=""/>
        <dsp:cNvSpPr/>
      </dsp:nvSpPr>
      <dsp:spPr>
        <a:xfrm>
          <a:off x="2059409" y="1131161"/>
          <a:ext cx="411078" cy="80190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4918" y="1131161"/>
          <a:ext cx="5590663" cy="80190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Дотације и трансфери </a:t>
          </a:r>
          <a:r>
            <a:rPr lang="sr-Cyrl-RS" sz="1200" kern="1200" dirty="0"/>
            <a:t>су трошкови које локална самоуправа </a:t>
          </a:r>
          <a:r>
            <a:rPr lang="ru-RU" sz="12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200" kern="1200" dirty="0"/>
            <a:t> као што су школе, центар за социјални рад, дом здравља</a:t>
          </a:r>
          <a:r>
            <a:rPr lang="sr-Cyrl-RS" sz="1400" kern="1200" dirty="0"/>
            <a:t>.</a:t>
          </a:r>
          <a:r>
            <a:rPr lang="en-US" sz="1400" kern="1200" dirty="0"/>
            <a:t> </a:t>
          </a:r>
        </a:p>
      </dsp:txBody>
      <dsp:txXfrm>
        <a:off x="2634918" y="1131161"/>
        <a:ext cx="5590663" cy="801900"/>
      </dsp:txXfrm>
    </dsp:sp>
    <dsp:sp modelId="{9312B733-3AEB-49F6-8245-08553BA2949B}">
      <dsp:nvSpPr>
        <dsp:cNvPr id="0" name=""/>
        <dsp:cNvSpPr/>
      </dsp:nvSpPr>
      <dsp:spPr>
        <a:xfrm>
          <a:off x="4018" y="2072786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Остали расходи</a:t>
          </a:r>
          <a:endParaRPr lang="en-US" sz="1200" b="1" kern="1200" dirty="0"/>
        </a:p>
      </dsp:txBody>
      <dsp:txXfrm>
        <a:off x="4018" y="2072786"/>
        <a:ext cx="2055390" cy="237600"/>
      </dsp:txXfrm>
    </dsp:sp>
    <dsp:sp modelId="{435AB433-2559-485A-A03D-C32F36288071}">
      <dsp:nvSpPr>
        <dsp:cNvPr id="0" name=""/>
        <dsp:cNvSpPr/>
      </dsp:nvSpPr>
      <dsp:spPr>
        <a:xfrm>
          <a:off x="2059409" y="1976261"/>
          <a:ext cx="411078" cy="43065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4918" y="1976261"/>
          <a:ext cx="5590663" cy="43065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Остали расходи </a:t>
          </a:r>
          <a:r>
            <a:rPr lang="sr-Cyrl-RS" sz="1200" kern="1200" dirty="0"/>
            <a:t>обухватају дотације невладиним организацијама, порезе, таксе, новчане казне.</a:t>
          </a:r>
          <a:endParaRPr lang="en-US" sz="1200" kern="1200" dirty="0"/>
        </a:p>
      </dsp:txBody>
      <dsp:txXfrm>
        <a:off x="2634918" y="1976261"/>
        <a:ext cx="5590663" cy="430650"/>
      </dsp:txXfrm>
    </dsp:sp>
    <dsp:sp modelId="{939B76D1-BB33-4E50-9ECD-839FB5787B95}">
      <dsp:nvSpPr>
        <dsp:cNvPr id="0" name=""/>
        <dsp:cNvSpPr/>
      </dsp:nvSpPr>
      <dsp:spPr>
        <a:xfrm>
          <a:off x="4018" y="2546636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Социјална заштита</a:t>
          </a:r>
          <a:endParaRPr lang="en-US" sz="1200" b="1" kern="1200" dirty="0"/>
        </a:p>
      </dsp:txBody>
      <dsp:txXfrm>
        <a:off x="4018" y="2546636"/>
        <a:ext cx="2055390" cy="237600"/>
      </dsp:txXfrm>
    </dsp:sp>
    <dsp:sp modelId="{7845F59F-6101-48DE-ABCC-EC5351843F5B}">
      <dsp:nvSpPr>
        <dsp:cNvPr id="0" name=""/>
        <dsp:cNvSpPr/>
      </dsp:nvSpPr>
      <dsp:spPr>
        <a:xfrm>
          <a:off x="2059409" y="2450111"/>
          <a:ext cx="411078" cy="43065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4918" y="2450111"/>
          <a:ext cx="5590663" cy="43065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Социјална заштита </a:t>
          </a:r>
          <a:r>
            <a:rPr lang="sr-Cyrl-RS" sz="1200" kern="1200" dirty="0"/>
            <a:t>обухвата све трошкове исплате социјалне помоћи за различите категорије грађана.</a:t>
          </a:r>
          <a:endParaRPr lang="en-US" sz="1200" kern="1200" dirty="0"/>
        </a:p>
      </dsp:txBody>
      <dsp:txXfrm>
        <a:off x="2634918" y="2450111"/>
        <a:ext cx="5590663" cy="430650"/>
      </dsp:txXfrm>
    </dsp:sp>
    <dsp:sp modelId="{B471A916-B6F4-4017-A447-E2C98CEE19B9}">
      <dsp:nvSpPr>
        <dsp:cNvPr id="0" name=""/>
        <dsp:cNvSpPr/>
      </dsp:nvSpPr>
      <dsp:spPr>
        <a:xfrm>
          <a:off x="4018" y="3109586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Буџетска резерва</a:t>
          </a:r>
          <a:endParaRPr lang="en-US" sz="1200" b="1" kern="1200" dirty="0"/>
        </a:p>
      </dsp:txBody>
      <dsp:txXfrm>
        <a:off x="4018" y="3109586"/>
        <a:ext cx="2055390" cy="237600"/>
      </dsp:txXfrm>
    </dsp:sp>
    <dsp:sp modelId="{7F976215-9D17-4223-A92A-D3302071B429}">
      <dsp:nvSpPr>
        <dsp:cNvPr id="0" name=""/>
        <dsp:cNvSpPr/>
      </dsp:nvSpPr>
      <dsp:spPr>
        <a:xfrm>
          <a:off x="2059409" y="2923961"/>
          <a:ext cx="411078" cy="608849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4918" y="2923961"/>
          <a:ext cx="5590663" cy="608849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>
              <a:solidFill>
                <a:schemeClr val="bg1"/>
              </a:solidFill>
            </a:rPr>
            <a:t>Буџетска резерва </a:t>
          </a:r>
          <a:r>
            <a:rPr lang="sr-Cyrl-RS" sz="1200" kern="1200" dirty="0">
              <a:solidFill>
                <a:schemeClr val="bg1"/>
              </a:solidFill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634918" y="2923961"/>
        <a:ext cx="5590663" cy="608849"/>
      </dsp:txXfrm>
    </dsp:sp>
    <dsp:sp modelId="{320B77C6-F8A0-4CEB-8B55-79E4A1BAF9E9}">
      <dsp:nvSpPr>
        <dsp:cNvPr id="0" name=""/>
        <dsp:cNvSpPr/>
      </dsp:nvSpPr>
      <dsp:spPr>
        <a:xfrm>
          <a:off x="4018" y="3761636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Капитални издаци</a:t>
          </a:r>
          <a:endParaRPr lang="en-US" sz="1200" b="1" kern="1200" dirty="0"/>
        </a:p>
      </dsp:txBody>
      <dsp:txXfrm>
        <a:off x="4018" y="3761636"/>
        <a:ext cx="2055390" cy="237600"/>
      </dsp:txXfrm>
    </dsp:sp>
    <dsp:sp modelId="{803A06C6-F698-48F4-A91D-0B2B17EECBA4}">
      <dsp:nvSpPr>
        <dsp:cNvPr id="0" name=""/>
        <dsp:cNvSpPr/>
      </dsp:nvSpPr>
      <dsp:spPr>
        <a:xfrm>
          <a:off x="2059409" y="3576011"/>
          <a:ext cx="411078" cy="608849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4918" y="3576011"/>
          <a:ext cx="5590663" cy="608849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Капитални издаци </a:t>
          </a:r>
          <a:r>
            <a:rPr lang="sr-Cyrl-RS" sz="12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200" kern="1200" dirty="0"/>
        </a:p>
      </dsp:txBody>
      <dsp:txXfrm>
        <a:off x="2634918" y="3576011"/>
        <a:ext cx="5590663" cy="6088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CC65F-A9C8-4DC4-8B65-B7287777E6E0}">
      <dsp:nvSpPr>
        <dsp:cNvPr id="0" name=""/>
        <dsp:cNvSpPr/>
      </dsp:nvSpPr>
      <dsp:spPr>
        <a:xfrm>
          <a:off x="2761682" y="332348"/>
          <a:ext cx="3043839" cy="3043839"/>
        </a:xfrm>
        <a:prstGeom prst="blockArc">
          <a:avLst>
            <a:gd name="adj1" fmla="val 13145204"/>
            <a:gd name="adj2" fmla="val 16268205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7C884431-F906-455C-AAF5-4FBEC1E13C27}">
      <dsp:nvSpPr>
        <dsp:cNvPr id="0" name=""/>
        <dsp:cNvSpPr/>
      </dsp:nvSpPr>
      <dsp:spPr>
        <a:xfrm>
          <a:off x="2392224" y="658439"/>
          <a:ext cx="3043839" cy="3043839"/>
        </a:xfrm>
        <a:prstGeom prst="blockArc">
          <a:avLst>
            <a:gd name="adj1" fmla="val 11475191"/>
            <a:gd name="adj2" fmla="val 14282926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411371" y="197242"/>
          <a:ext cx="3043839" cy="3043839"/>
        </a:xfrm>
        <a:prstGeom prst="blockArc">
          <a:avLst>
            <a:gd name="adj1" fmla="val 7865381"/>
            <a:gd name="adj2" fmla="val 10410077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509181" y="290648"/>
          <a:ext cx="3043839" cy="3043839"/>
        </a:xfrm>
        <a:prstGeom prst="blockArc">
          <a:avLst>
            <a:gd name="adj1" fmla="val 5277630"/>
            <a:gd name="adj2" fmla="val 8176318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898069" y="327847"/>
          <a:ext cx="3043839" cy="3043839"/>
        </a:xfrm>
        <a:prstGeom prst="blockArc">
          <a:avLst>
            <a:gd name="adj1" fmla="val 2941402"/>
            <a:gd name="adj2" fmla="val 6178043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3237642" y="105789"/>
          <a:ext cx="3043839" cy="3043839"/>
        </a:xfrm>
        <a:prstGeom prst="blockArc">
          <a:avLst>
            <a:gd name="adj1" fmla="val 548090"/>
            <a:gd name="adj2" fmla="val 3876761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3219356" y="7741"/>
          <a:ext cx="3043839" cy="3043839"/>
        </a:xfrm>
        <a:prstGeom prst="blockArc">
          <a:avLst>
            <a:gd name="adj1" fmla="val 18912910"/>
            <a:gd name="adj2" fmla="val 624840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3394246" y="205764"/>
          <a:ext cx="3043839" cy="3043839"/>
        </a:xfrm>
        <a:prstGeom prst="blockArc">
          <a:avLst>
            <a:gd name="adj1" fmla="val 14773854"/>
            <a:gd name="adj2" fmla="val 18450393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516934" y="1109488"/>
          <a:ext cx="1604246" cy="1398545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>
              <a:solidFill>
                <a:schemeClr val="tx1"/>
              </a:solidFill>
            </a:rPr>
            <a:t>Укупни расходи и издаци </a:t>
          </a:r>
          <a:r>
            <a:rPr lang="sr-Cyrl-RS" sz="1200" b="1" kern="1200" dirty="0" smtClean="0">
              <a:solidFill>
                <a:schemeClr val="tx1"/>
              </a:solidFill>
            </a:rPr>
            <a:t>210,550,000.00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751870" y="1314300"/>
        <a:ext cx="1134374" cy="988921"/>
      </dsp:txXfrm>
    </dsp:sp>
    <dsp:sp modelId="{73F305AC-CFDC-45B1-8AB8-6FABD1C99179}">
      <dsp:nvSpPr>
        <dsp:cNvPr id="0" name=""/>
        <dsp:cNvSpPr/>
      </dsp:nvSpPr>
      <dsp:spPr>
        <a:xfrm>
          <a:off x="3590209" y="-120944"/>
          <a:ext cx="1446135" cy="959392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Коришћење </a:t>
          </a:r>
          <a:r>
            <a:rPr lang="ru-RU" sz="1200" b="1" kern="1200" dirty="0">
              <a:solidFill>
                <a:schemeClr val="tx1"/>
              </a:solidFill>
            </a:rPr>
            <a:t>роба и услуга </a:t>
          </a:r>
          <a:r>
            <a:rPr lang="ru-RU" sz="1200" b="1" kern="1200" dirty="0" smtClean="0">
              <a:solidFill>
                <a:schemeClr val="tx1"/>
              </a:solidFill>
            </a:rPr>
            <a:t>81,225</a:t>
          </a:r>
          <a:r>
            <a:rPr lang="sr-Cyrl-RS" sz="1200" b="1" kern="1200" dirty="0" smtClean="0">
              <a:solidFill>
                <a:schemeClr val="tx1"/>
              </a:solidFill>
            </a:rPr>
            <a:t>,000.00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801991" y="19556"/>
        <a:ext cx="1022571" cy="678392"/>
      </dsp:txXfrm>
    </dsp:sp>
    <dsp:sp modelId="{A14630AA-C1BD-4A7E-B665-0A7C9B6C19C9}">
      <dsp:nvSpPr>
        <dsp:cNvPr id="0" name=""/>
        <dsp:cNvSpPr/>
      </dsp:nvSpPr>
      <dsp:spPr>
        <a:xfrm>
          <a:off x="5134127" y="0"/>
          <a:ext cx="1385533" cy="1082162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>
              <a:solidFill>
                <a:schemeClr val="tx1"/>
              </a:solidFill>
            </a:rPr>
            <a:t>Дотације и трансфери </a:t>
          </a:r>
          <a:r>
            <a:rPr lang="sr-Cyrl-RS" sz="1100" b="1" kern="1200" dirty="0" smtClean="0">
              <a:solidFill>
                <a:schemeClr val="tx1"/>
              </a:solidFill>
            </a:rPr>
            <a:t>9,500,000.00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 smtClean="0">
              <a:solidFill>
                <a:schemeClr val="tx1"/>
              </a:solidFill>
            </a:rPr>
            <a:t>динара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5337034" y="158479"/>
        <a:ext cx="979719" cy="765204"/>
      </dsp:txXfrm>
    </dsp:sp>
    <dsp:sp modelId="{E43F7264-94BE-4E7E-8A98-A0D70BB3AF06}">
      <dsp:nvSpPr>
        <dsp:cNvPr id="0" name=""/>
        <dsp:cNvSpPr/>
      </dsp:nvSpPr>
      <dsp:spPr>
        <a:xfrm>
          <a:off x="5498119" y="1261874"/>
          <a:ext cx="1476566" cy="1206615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 smtClean="0">
              <a:solidFill>
                <a:schemeClr val="tx1"/>
              </a:solidFill>
            </a:rPr>
            <a:t>Расходи за запослене 91,625,000.00</a:t>
          </a:r>
          <a:r>
            <a:rPr lang="sr-Latn-RS" sz="1050" b="1" kern="1200" dirty="0" smtClean="0">
              <a:solidFill>
                <a:schemeClr val="tx1"/>
              </a:solidFill>
            </a:rPr>
            <a:t> </a:t>
          </a:r>
          <a:r>
            <a:rPr lang="sr-Cyrl-RS" sz="1050" b="1" kern="1200" dirty="0" smtClean="0">
              <a:solidFill>
                <a:schemeClr val="tx1"/>
              </a:solidFill>
            </a:rPr>
            <a:t>динара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5714357" y="1438579"/>
        <a:ext cx="1044090" cy="853205"/>
      </dsp:txXfrm>
    </dsp:sp>
    <dsp:sp modelId="{115526CD-270E-4C52-A164-15F2B6F9FE39}">
      <dsp:nvSpPr>
        <dsp:cNvPr id="0" name=""/>
        <dsp:cNvSpPr/>
      </dsp:nvSpPr>
      <dsp:spPr>
        <a:xfrm>
          <a:off x="4812323" y="2557281"/>
          <a:ext cx="1177090" cy="843578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 smtClean="0">
              <a:solidFill>
                <a:schemeClr val="tx1"/>
              </a:solidFill>
            </a:rPr>
            <a:t>Отплата камата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 smtClean="0">
              <a:solidFill>
                <a:schemeClr val="tx1"/>
              </a:solidFill>
            </a:rPr>
            <a:t>100,000.00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4984704" y="2680820"/>
        <a:ext cx="832328" cy="596500"/>
      </dsp:txXfrm>
    </dsp:sp>
    <dsp:sp modelId="{D19ADD6D-9F0A-4766-B637-BB2D5495A9BB}">
      <dsp:nvSpPr>
        <dsp:cNvPr id="0" name=""/>
        <dsp:cNvSpPr/>
      </dsp:nvSpPr>
      <dsp:spPr>
        <a:xfrm>
          <a:off x="3381530" y="2819134"/>
          <a:ext cx="1405608" cy="976595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>
              <a:solidFill>
                <a:schemeClr val="tx1"/>
              </a:solidFill>
            </a:rPr>
            <a:t>Остали расходи </a:t>
          </a:r>
          <a:r>
            <a:rPr lang="sr-Cyrl-RS" sz="1050" b="1" kern="1200" dirty="0" smtClean="0">
              <a:solidFill>
                <a:schemeClr val="tx1"/>
              </a:solidFill>
            </a:rPr>
            <a:t>12,300,</a:t>
          </a:r>
          <a:r>
            <a:rPr lang="en-US" sz="1050" b="1" kern="1200" dirty="0" smtClean="0">
              <a:solidFill>
                <a:schemeClr val="tx1"/>
              </a:solidFill>
            </a:rPr>
            <a:t>000.00</a:t>
          </a:r>
          <a:r>
            <a:rPr lang="sr-Cyrl-RS" sz="1050" b="1" kern="1200" dirty="0" smtClean="0">
              <a:solidFill>
                <a:schemeClr val="tx1"/>
              </a:solidFill>
            </a:rPr>
            <a:t> </a:t>
          </a:r>
          <a:r>
            <a:rPr lang="sr-Cyrl-RS" sz="1050" b="1" kern="1200" dirty="0">
              <a:solidFill>
                <a:schemeClr val="tx1"/>
              </a:solidFill>
            </a:rPr>
            <a:t>динара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3587377" y="2962153"/>
        <a:ext cx="993914" cy="690557"/>
      </dsp:txXfrm>
    </dsp:sp>
    <dsp:sp modelId="{4F05B281-B6DB-45BB-A427-1BF92AADC139}">
      <dsp:nvSpPr>
        <dsp:cNvPr id="0" name=""/>
        <dsp:cNvSpPr/>
      </dsp:nvSpPr>
      <dsp:spPr>
        <a:xfrm>
          <a:off x="2394290" y="2391456"/>
          <a:ext cx="1111788" cy="910141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>
              <a:solidFill>
                <a:schemeClr val="tx1"/>
              </a:solidFill>
            </a:rPr>
            <a:t>Средства резерве </a:t>
          </a:r>
          <a:r>
            <a:rPr lang="sr-Cyrl-RS" sz="1000" b="1" kern="1200" dirty="0" smtClean="0">
              <a:solidFill>
                <a:schemeClr val="tx1"/>
              </a:solidFill>
            </a:rPr>
            <a:t>5,500,000.00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557108" y="2524743"/>
        <a:ext cx="786152" cy="643567"/>
      </dsp:txXfrm>
    </dsp:sp>
    <dsp:sp modelId="{2D6C03BD-4023-431E-84F6-C080A9961C8A}">
      <dsp:nvSpPr>
        <dsp:cNvPr id="0" name=""/>
        <dsp:cNvSpPr/>
      </dsp:nvSpPr>
      <dsp:spPr>
        <a:xfrm>
          <a:off x="1840520" y="1295841"/>
          <a:ext cx="1213142" cy="1185234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chemeClr val="tx1"/>
              </a:solidFill>
            </a:rPr>
            <a:t>Основна средства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chemeClr val="tx1"/>
              </a:solidFill>
            </a:rPr>
            <a:t>6,550,000.00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018181" y="1469415"/>
        <a:ext cx="857820" cy="838086"/>
      </dsp:txXfrm>
    </dsp:sp>
    <dsp:sp modelId="{A97F11E6-0D4D-4CBF-919B-2FAFCEB77E0E}">
      <dsp:nvSpPr>
        <dsp:cNvPr id="0" name=""/>
        <dsp:cNvSpPr/>
      </dsp:nvSpPr>
      <dsp:spPr>
        <a:xfrm>
          <a:off x="2543336" y="347478"/>
          <a:ext cx="1158458" cy="1127374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chemeClr val="tx1"/>
              </a:solidFill>
            </a:rPr>
            <a:t>Социјална заштита</a:t>
          </a:r>
          <a:r>
            <a:rPr lang="sr-Latn-RS" sz="1000" b="1" kern="1200" dirty="0" smtClean="0">
              <a:solidFill>
                <a:schemeClr val="tx1"/>
              </a:solidFill>
            </a:rPr>
            <a:t> </a:t>
          </a:r>
          <a:r>
            <a:rPr lang="sr-Cyrl-RS" sz="1000" b="1" kern="1200" dirty="0" smtClean="0">
              <a:solidFill>
                <a:schemeClr val="tx1"/>
              </a:solidFill>
            </a:rPr>
            <a:t>3,750,000.00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712988" y="512578"/>
        <a:ext cx="819154" cy="797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0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085851"/>
            <a:ext cx="6620968" cy="2497186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3583035"/>
            <a:ext cx="6620968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0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50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2146301"/>
            <a:ext cx="6620967" cy="143673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3583036"/>
            <a:ext cx="6620968" cy="6453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71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1" y="1545433"/>
            <a:ext cx="3298113" cy="31468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6" y="1542070"/>
            <a:ext cx="3298115" cy="31501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8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428750"/>
            <a:ext cx="329811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1" y="1885950"/>
            <a:ext cx="3298113" cy="28063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7" y="1428750"/>
            <a:ext cx="3298113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7" y="1885950"/>
            <a:ext cx="3298113" cy="28063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30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1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34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085850"/>
            <a:ext cx="2551462" cy="10858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8" y="1085850"/>
            <a:ext cx="3898013" cy="3429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2346961"/>
            <a:ext cx="2551462" cy="21716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13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390644"/>
            <a:ext cx="3820674" cy="118110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8" y="857250"/>
            <a:ext cx="240092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2743200"/>
            <a:ext cx="3814728" cy="10287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88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3600440"/>
            <a:ext cx="6620967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514350"/>
            <a:ext cx="6620968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4025494"/>
            <a:ext cx="6620966" cy="3702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6826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085850"/>
            <a:ext cx="6620968" cy="14859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2743200"/>
            <a:ext cx="6620968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6248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10" y="1085850"/>
            <a:ext cx="6001049" cy="174253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8" y="2828380"/>
            <a:ext cx="5461159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262993"/>
            <a:ext cx="6620968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8" y="728440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1" y="1960340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117803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2343151"/>
            <a:ext cx="6620969" cy="123988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3583036"/>
            <a:ext cx="6620968" cy="6453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3365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5" y="1485900"/>
            <a:ext cx="2210725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000250"/>
            <a:ext cx="2196084" cy="269200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485900"/>
            <a:ext cx="220275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7" y="2000250"/>
            <a:ext cx="2210671" cy="269200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485900"/>
            <a:ext cx="2199658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000250"/>
            <a:ext cx="2199658" cy="269200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9794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3188212"/>
            <a:ext cx="220561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1657350"/>
            <a:ext cx="2205612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3620409"/>
            <a:ext cx="2205612" cy="49439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3188212"/>
            <a:ext cx="2198466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1657350"/>
            <a:ext cx="2198466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3620409"/>
            <a:ext cx="2201378" cy="49439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3188212"/>
            <a:ext cx="2199658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1657350"/>
            <a:ext cx="219965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5" y="3620407"/>
            <a:ext cx="2202571" cy="49439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1453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7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3" y="322661"/>
            <a:ext cx="1314793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579904"/>
            <a:ext cx="5568812" cy="41123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82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7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413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257300"/>
            <a:ext cx="281940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342900"/>
            <a:ext cx="1600200" cy="12001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4572000"/>
            <a:ext cx="990600" cy="7429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000250"/>
            <a:ext cx="4191000" cy="31432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171700"/>
            <a:ext cx="2362200" cy="17716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8245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339538"/>
            <a:ext cx="7055380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539694"/>
            <a:ext cx="6711654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8815" y="1342996"/>
            <a:ext cx="74294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03.11.2025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5810" y="2418946"/>
            <a:ext cx="2894846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2" y="221803"/>
            <a:ext cx="628813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60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  <p:sldLayoutId id="2147484267" r:id="rId16"/>
    <p:sldLayoutId id="2147484268" r:id="rId17"/>
    <p:sldLayoutId id="2147484269" r:id="rId18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gocrvenikrst.rs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60" y="895350"/>
            <a:ext cx="7851648" cy="1371600"/>
          </a:xfrm>
        </p:spPr>
        <p:txBody>
          <a:bodyPr>
            <a:noAutofit/>
          </a:bodyPr>
          <a:lstStyle/>
          <a:p>
            <a:r>
              <a:rPr lang="sr-Cyrl-RS" sz="5400" dirty="0" smtClean="0">
                <a:solidFill>
                  <a:srgbClr val="FF0000"/>
                </a:solidFill>
              </a:rPr>
              <a:t>ГРАДСКА</a:t>
            </a:r>
            <a:r>
              <a:rPr lang="en-GB" sz="5400" dirty="0" smtClean="0">
                <a:solidFill>
                  <a:srgbClr val="FF0000"/>
                </a:solidFill>
              </a:rPr>
              <a:t> </a:t>
            </a:r>
            <a:r>
              <a:rPr lang="sr-Cyrl-RS" sz="5400" dirty="0" smtClean="0">
                <a:solidFill>
                  <a:srgbClr val="FF0000"/>
                </a:solidFill>
              </a:rPr>
              <a:t>ОПШТИНА ЦРВЕНИ КРСТ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724150"/>
            <a:ext cx="7854696" cy="1143000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          </a:t>
            </a:r>
            <a:r>
              <a:rPr lang="sr-Cyrl-RS" sz="2400" dirty="0" smtClean="0"/>
              <a:t>ГРАЂАНСКИ </a:t>
            </a:r>
            <a:r>
              <a:rPr lang="sr-Cyrl-RS" sz="2400" dirty="0"/>
              <a:t>ВОДИЧ КРОЗ </a:t>
            </a:r>
            <a:r>
              <a:rPr lang="sr-Cyrl-RS" sz="2400" dirty="0" smtClean="0"/>
              <a:t>НАЦРТ ОДЛУКЕ</a:t>
            </a:r>
            <a:r>
              <a:rPr lang="en-GB" sz="2400" dirty="0" smtClean="0"/>
              <a:t>   </a:t>
            </a:r>
            <a:r>
              <a:rPr lang="sr-Cyrl-RS" sz="2400" dirty="0" smtClean="0"/>
              <a:t>О</a:t>
            </a:r>
            <a:r>
              <a:rPr lang="en-GB" sz="2400" dirty="0" smtClean="0"/>
              <a:t>   </a:t>
            </a:r>
            <a:r>
              <a:rPr lang="sr-Cyrl-RS" sz="2400" dirty="0" smtClean="0"/>
              <a:t>  БУЏЕТУ за 20</a:t>
            </a:r>
            <a:r>
              <a:rPr lang="en-GB" sz="2400" dirty="0" smtClean="0"/>
              <a:t>2</a:t>
            </a:r>
            <a:r>
              <a:rPr lang="sr-Cyrl-RS" sz="2400" dirty="0"/>
              <a:t>6</a:t>
            </a:r>
            <a:r>
              <a:rPr lang="en-GB" sz="2400" dirty="0" smtClean="0"/>
              <a:t>.</a:t>
            </a:r>
            <a:r>
              <a:rPr lang="sr-Cyrl-RS" sz="2400" dirty="0" smtClean="0"/>
              <a:t> ГОДИНУ</a:t>
            </a:r>
            <a:endParaRPr lang="en-GB" sz="2400" dirty="0" smtClean="0"/>
          </a:p>
          <a:p>
            <a:endParaRPr lang="sr-Cyrl-RS" sz="2400" dirty="0"/>
          </a:p>
          <a:p>
            <a:endParaRPr lang="sr-Cyrl-R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C:\Users\ravno\Desktop\grb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0" y="971550"/>
            <a:ext cx="866216" cy="85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4350"/>
            <a:ext cx="7182862" cy="547958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latin typeface="+mn-lt"/>
              </a:rPr>
              <a:t>На основу чега се доноси буџет</a:t>
            </a:r>
            <a:r>
              <a:rPr lang="en-US" sz="3000" b="1" dirty="0">
                <a:latin typeface="+mn-lt"/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02368392"/>
              </p:ext>
            </p:extLst>
          </p:nvPr>
        </p:nvGraphicFramePr>
        <p:xfrm>
          <a:off x="762000" y="1047750"/>
          <a:ext cx="7749480" cy="3503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5750"/>
            <a:ext cx="6019800" cy="373935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latin typeface="+mn-lt"/>
              </a:rPr>
              <a:t>Како се пуни општинска каса?</a:t>
            </a:r>
            <a:endParaRPr lang="sr-Latn-RS" sz="2800" b="1" dirty="0">
              <a:latin typeface="+mn-lt"/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51363"/>
            <a:ext cx="8991600" cy="4177841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Црвени Крст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</a:t>
            </a:r>
            <a:r>
              <a:rPr lang="en-GB" sz="1700" dirty="0" smtClean="0"/>
              <a:t>2</a:t>
            </a:r>
            <a:r>
              <a:rPr lang="sr-Cyrl-RS" sz="1700" dirty="0"/>
              <a:t>6</a:t>
            </a:r>
            <a:r>
              <a:rPr lang="sr-Cyrl-RS" sz="1700" dirty="0" smtClean="0"/>
              <a:t>. годину према нацрту Одлуке о буџету износе:</a:t>
            </a:r>
            <a:endParaRPr lang="sr-Cyrl-RS" sz="17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marL="0" indent="0" algn="just">
              <a:buNone/>
            </a:pPr>
            <a:endParaRPr lang="sr-Cyrl-RS" sz="1600" dirty="0"/>
          </a:p>
          <a:p>
            <a:pPr marL="0" indent="0" algn="just">
              <a:buNone/>
            </a:pPr>
            <a:endParaRPr lang="en-GB" sz="1600" dirty="0"/>
          </a:p>
          <a:p>
            <a:pPr algn="just">
              <a:buNone/>
            </a:pP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4748126"/>
              </p:ext>
            </p:extLst>
          </p:nvPr>
        </p:nvGraphicFramePr>
        <p:xfrm>
          <a:off x="76200" y="3157347"/>
          <a:ext cx="8991600" cy="1291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=""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362200" y="1581150"/>
            <a:ext cx="1047312" cy="73395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882817" y="1823734"/>
            <a:ext cx="1633564" cy="13145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10000" y="1200151"/>
            <a:ext cx="4979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 smtClean="0"/>
              <a:t>210,550,000.00</a:t>
            </a:r>
            <a:r>
              <a:rPr lang="en-GB" sz="4400" b="1" dirty="0" smtClean="0"/>
              <a:t> </a:t>
            </a:r>
            <a:r>
              <a:rPr lang="sr-Cyrl-RS" sz="3600" b="1" dirty="0" smtClean="0"/>
              <a:t>динара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121"/>
            <a:ext cx="1363136" cy="13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6" grpId="0">
        <p:bldAsOne/>
      </p:bldGraphic>
      <p:bldP spid="7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8229600" cy="342900"/>
          </a:xfrm>
        </p:spPr>
        <p:txBody>
          <a:bodyPr>
            <a:noAutofit/>
          </a:bodyPr>
          <a:lstStyle/>
          <a:p>
            <a:r>
              <a:rPr lang="sr-Cyrl-RS" sz="2800" dirty="0">
                <a:latin typeface="+mn-lt"/>
              </a:rPr>
              <a:t>Шта су приходи и примања буџета?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196555"/>
              </p:ext>
            </p:extLst>
          </p:nvPr>
        </p:nvGraphicFramePr>
        <p:xfrm>
          <a:off x="304800" y="819150"/>
          <a:ext cx="8507288" cy="419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583574"/>
          </a:xfrm>
        </p:spPr>
        <p:txBody>
          <a:bodyPr>
            <a:noAutofit/>
          </a:bodyPr>
          <a:lstStyle/>
          <a:p>
            <a:r>
              <a:rPr lang="sr-Cyrl-RS" sz="2400" b="1" dirty="0">
                <a:latin typeface="+mn-lt"/>
              </a:rPr>
              <a:t>Структура планираних прихода и </a:t>
            </a:r>
            <a:r>
              <a:rPr lang="sr-Cyrl-RS" sz="2400" b="1" dirty="0" smtClean="0">
                <a:latin typeface="+mn-lt"/>
              </a:rPr>
              <a:t>примања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sr-Cyrl-RS" sz="2400" b="1" dirty="0" smtClean="0">
                <a:latin typeface="+mn-lt"/>
              </a:rPr>
              <a:t>за 202</a:t>
            </a:r>
            <a:r>
              <a:rPr lang="sr-Cyrl-RS" sz="2400" b="1" dirty="0">
                <a:latin typeface="+mn-lt"/>
              </a:rPr>
              <a:t>6</a:t>
            </a:r>
            <a:r>
              <a:rPr lang="sr-Cyrl-RS" sz="2400" b="1" dirty="0" smtClean="0">
                <a:latin typeface="+mn-lt"/>
              </a:rPr>
              <a:t>. годину према нацрту Одлуке о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sr-Cyrl-RS" sz="2400" b="1" dirty="0" smtClean="0">
                <a:latin typeface="+mn-lt"/>
              </a:rPr>
              <a:t>буџету</a:t>
            </a:r>
            <a:endParaRPr lang="en-US" sz="24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31597547"/>
              </p:ext>
            </p:extLst>
          </p:nvPr>
        </p:nvGraphicFramePr>
        <p:xfrm>
          <a:off x="228600" y="954683"/>
          <a:ext cx="8354561" cy="418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5791200" y="3771900"/>
            <a:ext cx="2151078" cy="120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/>
              <a:t>Меморандумскеставке за рефундацију 300,000.00</a:t>
            </a:r>
            <a:endParaRPr lang="en-US" sz="1200" b="1" dirty="0"/>
          </a:p>
        </p:txBody>
      </p:sp>
      <p:sp>
        <p:nvSpPr>
          <p:cNvPr id="9" name="Oval 8"/>
          <p:cNvSpPr/>
          <p:nvPr/>
        </p:nvSpPr>
        <p:spPr>
          <a:xfrm>
            <a:off x="304800" y="2921000"/>
            <a:ext cx="1600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/>
              <a:t>Новчане казне</a:t>
            </a:r>
          </a:p>
          <a:p>
            <a:pPr algn="ctr"/>
            <a:r>
              <a:rPr lang="sr-Cyrl-RS" sz="1200" b="1" dirty="0" smtClean="0"/>
              <a:t>1,000,000.00</a:t>
            </a:r>
            <a:endParaRPr lang="en-GB" sz="1200" b="1" dirty="0"/>
          </a:p>
        </p:txBody>
      </p:sp>
      <p:sp>
        <p:nvSpPr>
          <p:cNvPr id="10" name="Oval 9"/>
          <p:cNvSpPr/>
          <p:nvPr/>
        </p:nvSpPr>
        <p:spPr>
          <a:xfrm>
            <a:off x="381000" y="1581150"/>
            <a:ext cx="1600200" cy="1140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b="1" dirty="0" smtClean="0"/>
              <a:t>Мешовити и неодређени приходи </a:t>
            </a:r>
            <a:r>
              <a:rPr lang="sr-Cyrl-RS" sz="1200" b="1" dirty="0"/>
              <a:t>2</a:t>
            </a:r>
            <a:r>
              <a:rPr lang="sr-Cyrl-RS" sz="1200" b="1" dirty="0" smtClean="0"/>
              <a:t>00,000.00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538"/>
            <a:ext cx="7082890" cy="1165412"/>
          </a:xfrm>
        </p:spPr>
        <p:txBody>
          <a:bodyPr>
            <a:noAutofit/>
          </a:bodyPr>
          <a:lstStyle/>
          <a:p>
            <a:r>
              <a:rPr lang="sr-Cyrl-RS" sz="2000" b="1" dirty="0">
                <a:latin typeface="+mn-lt"/>
              </a:rPr>
              <a:t>Структура планираних прихода и примања </a:t>
            </a:r>
            <a:r>
              <a:rPr lang="sr-Cyrl-RS" sz="2000" b="1" dirty="0" smtClean="0">
                <a:latin typeface="+mn-lt"/>
              </a:rPr>
              <a:t>            за 2026. годину  према нацрту Одлуке о буџету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147503"/>
              </p:ext>
            </p:extLst>
          </p:nvPr>
        </p:nvGraphicFramePr>
        <p:xfrm>
          <a:off x="1219200" y="1809750"/>
          <a:ext cx="6324600" cy="3036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61950"/>
            <a:ext cx="7978775" cy="857250"/>
          </a:xfrm>
        </p:spPr>
        <p:txBody>
          <a:bodyPr>
            <a:normAutofit/>
          </a:bodyPr>
          <a:lstStyle/>
          <a:p>
            <a:r>
              <a:rPr lang="sr-Cyrl-RS" sz="2400" dirty="0">
                <a:latin typeface="+mn-lt"/>
              </a:rPr>
              <a:t>Шта се променило у односу на </a:t>
            </a:r>
            <a:r>
              <a:rPr lang="sr-Cyrl-RS" sz="2400" dirty="0" smtClean="0">
                <a:latin typeface="+mn-lt"/>
              </a:rPr>
              <a:t> 20</a:t>
            </a:r>
            <a:r>
              <a:rPr lang="en-GB" sz="2400" dirty="0" smtClean="0">
                <a:latin typeface="+mn-lt"/>
              </a:rPr>
              <a:t>2</a:t>
            </a:r>
            <a:r>
              <a:rPr lang="sr-Cyrl-RS" sz="2400" dirty="0">
                <a:latin typeface="+mn-lt"/>
              </a:rPr>
              <a:t>5</a:t>
            </a:r>
            <a:r>
              <a:rPr lang="sr-Cyrl-RS" sz="2400" dirty="0" smtClean="0">
                <a:latin typeface="+mn-lt"/>
              </a:rPr>
              <a:t>. </a:t>
            </a:r>
            <a:r>
              <a:rPr lang="sr-Cyrl-RS" sz="2400" dirty="0">
                <a:latin typeface="+mn-lt"/>
              </a:rPr>
              <a:t>годину?</a:t>
            </a:r>
            <a:endParaRPr lang="en-US" sz="2400" dirty="0">
              <a:latin typeface="+mn-lt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828800"/>
            <a:ext cx="8229600" cy="8477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</a:t>
            </a:r>
            <a:r>
              <a:rPr lang="en-GB" dirty="0" smtClean="0"/>
              <a:t>2</a:t>
            </a:r>
            <a:r>
              <a:rPr lang="sr-Cyrl-RS" dirty="0"/>
              <a:t>6</a:t>
            </a:r>
            <a:r>
              <a:rPr lang="sr-Cyrl-RS" dirty="0" smtClean="0"/>
              <a:t>. години више су планирани у </a:t>
            </a:r>
            <a:r>
              <a:rPr lang="sr-Cyrl-RS" dirty="0"/>
              <a:t>односу на </a:t>
            </a:r>
            <a:r>
              <a:rPr lang="sr-Cyrl-RS" dirty="0" smtClean="0"/>
              <a:t> Одлуку </a:t>
            </a:r>
            <a:r>
              <a:rPr lang="sr-Cyrl-RS" dirty="0"/>
              <a:t>о буџету за </a:t>
            </a:r>
            <a:r>
              <a:rPr lang="sr-Cyrl-RS" dirty="0" smtClean="0"/>
              <a:t>20</a:t>
            </a:r>
            <a:r>
              <a:rPr lang="en-GB" dirty="0" smtClean="0"/>
              <a:t>2</a:t>
            </a:r>
            <a:r>
              <a:rPr lang="sr-Cyrl-RS" dirty="0"/>
              <a:t>5</a:t>
            </a:r>
            <a:r>
              <a:rPr lang="sr-Cyrl-RS" dirty="0" smtClean="0"/>
              <a:t>. </a:t>
            </a:r>
            <a:r>
              <a:rPr lang="sr-Cyrl-RS" dirty="0"/>
              <a:t>годину за</a:t>
            </a:r>
            <a:r>
              <a:rPr lang="sr-Cyrl-RS" b="1" dirty="0"/>
              <a:t> </a:t>
            </a:r>
            <a:r>
              <a:rPr lang="sr-Cyrl-RS" b="1" dirty="0" smtClean="0"/>
              <a:t>4,750,000.00 </a:t>
            </a:r>
            <a:r>
              <a:rPr lang="sr-Cyrl-RS" dirty="0" smtClean="0"/>
              <a:t>динара</a:t>
            </a:r>
            <a:r>
              <a:rPr lang="sr-Cyrl-RS" dirty="0"/>
              <a:t>.</a:t>
            </a:r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066800" y="2628900"/>
            <a:ext cx="8077200" cy="268605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Порези на доходак, добит и кап добитке  планирани су  више за 5,500,000.00 динара.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Порез на имовину је планиран више за 2,630,000.00 дин</a:t>
            </a:r>
          </a:p>
          <a:p>
            <a:pPr lvl="0">
              <a:buFont typeface="Arial" panose="020B0604020202020204" pitchFamily="34" charset="0"/>
              <a:buChar char="•"/>
            </a:pPr>
            <a:endParaRPr lang="sr-Cyrl-RS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sr-Cyrl-RS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sr-Cyrl-RS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sr-Cyrl-RS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=""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628900"/>
            <a:ext cx="75819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/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=""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5812" y="2343150"/>
            <a:ext cx="242888" cy="688181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13316" grpId="0" build="p"/>
      <p:bldP spid="1331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400050"/>
            <a:ext cx="6781800" cy="446652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latin typeface="+mn-lt"/>
              </a:rPr>
              <a:t>На шта се троше јавна средства</a:t>
            </a:r>
            <a:r>
              <a:rPr lang="en-US" sz="3000" b="1" dirty="0">
                <a:latin typeface="+mn-lt"/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40681"/>
            <a:ext cx="8229600" cy="3896841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2026. </a:t>
            </a:r>
            <a:r>
              <a:rPr lang="sr-Cyrl-RS" sz="1700" dirty="0"/>
              <a:t>години </a:t>
            </a:r>
            <a:r>
              <a:rPr lang="sr-Cyrl-RS" sz="1700" dirty="0" smtClean="0"/>
              <a:t>према нацрту Одлуке о буџету износе</a:t>
            </a:r>
            <a:r>
              <a:rPr lang="sr-Cyrl-RS" sz="1700" dirty="0"/>
              <a:t>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137160" indent="0" algn="just">
              <a:buNone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</a:t>
            </a:r>
            <a:r>
              <a:rPr lang="sr-Cyrl-RS" sz="1700" dirty="0" smtClean="0"/>
              <a:t>објеката, </a:t>
            </a:r>
            <a:r>
              <a:rPr lang="sr-Cyrl-RS" sz="1700" dirty="0"/>
              <a:t>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971800" y="1657350"/>
            <a:ext cx="3384376" cy="7020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210,550,000.00</a:t>
            </a:r>
            <a:endParaRPr lang="sr-Latn-R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285750"/>
            <a:ext cx="8229600" cy="46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>
                <a:latin typeface="+mn-lt"/>
              </a:rPr>
              <a:t>Шта су расходи и издаци буџета?</a:t>
            </a:r>
            <a:endParaRPr lang="en-US" dirty="0">
              <a:latin typeface="+mn-lt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46746"/>
              </p:ext>
            </p:extLst>
          </p:nvPr>
        </p:nvGraphicFramePr>
        <p:xfrm>
          <a:off x="381000" y="863103"/>
          <a:ext cx="8229600" cy="419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4881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1950"/>
            <a:ext cx="8229600" cy="1378398"/>
          </a:xfrm>
        </p:spPr>
        <p:txBody>
          <a:bodyPr>
            <a:noAutofit/>
          </a:bodyPr>
          <a:lstStyle/>
          <a:p>
            <a:r>
              <a:rPr lang="sr-Cyrl-RS" sz="3200" dirty="0" smtClean="0">
                <a:latin typeface="+mn-lt"/>
              </a:rPr>
              <a:t>Надлежности општине Црвени Крст</a:t>
            </a:r>
            <a:br>
              <a:rPr lang="sr-Cyrl-RS" sz="3200" dirty="0" smtClean="0">
                <a:latin typeface="+mn-lt"/>
              </a:rPr>
            </a:br>
            <a:r>
              <a:rPr lang="sr-Cyrl-RS" sz="3200" dirty="0" smtClean="0">
                <a:latin typeface="+mn-lt"/>
              </a:rPr>
              <a:t>које се могу финансирати из буџета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001000" cy="30289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Cyrl-RS" sz="1400" dirty="0" smtClean="0"/>
              <a:t>Уређује и утврђује начин коришћења и управљања сеоским водоводима, изворима, јавним бунарима и чесмама</a:t>
            </a:r>
          </a:p>
          <a:p>
            <a:pPr algn="just"/>
            <a:r>
              <a:rPr lang="sr-Cyrl-RS" sz="1400" dirty="0" smtClean="0"/>
              <a:t>Врши санацију и реконструкцију атарских путева</a:t>
            </a:r>
          </a:p>
          <a:p>
            <a:pPr algn="just"/>
            <a:r>
              <a:rPr lang="sr-Cyrl-RS" sz="1400" dirty="0" smtClean="0"/>
              <a:t>Подстиче развој културно-уметничког аматеризма на свом подручју и обезбеђује услове за одржавање културних манифестација, утврђује културне и спортске манифестације од значаја за ГО Црвени Крст</a:t>
            </a:r>
          </a:p>
          <a:p>
            <a:pPr algn="just"/>
            <a:r>
              <a:rPr lang="sr-Cyrl-RS" sz="1400" dirty="0" smtClean="0"/>
              <a:t>Подстиче задовољење потреба грађана у области спорта на подручју ГО, учествује у реализацији система школског спорта и обезбеђује услове  за организовање и одржавање спортских манифестација и такмичења, у складу са законом и прописима града</a:t>
            </a:r>
          </a:p>
          <a:p>
            <a:pPr algn="just"/>
            <a:r>
              <a:rPr lang="sr-Cyrl-RS" sz="1400" dirty="0" smtClean="0"/>
              <a:t>Помаже одржавање основних школа и дечијих вртића и домова на територији градске општине у складу са законом и прописима града</a:t>
            </a:r>
          </a:p>
          <a:p>
            <a:pPr algn="just"/>
            <a:r>
              <a:rPr lang="sr-Cyrl-RS" sz="1400" dirty="0" smtClean="0"/>
              <a:t>Помаже развој различитих облика помоћи и солидарности са лицима која су у стању социјалне потребе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9550"/>
            <a:ext cx="8229600" cy="990600"/>
          </a:xfrm>
        </p:spPr>
        <p:txBody>
          <a:bodyPr>
            <a:noAutofit/>
          </a:bodyPr>
          <a:lstStyle/>
          <a:p>
            <a:r>
              <a:rPr lang="sr-Cyrl-RS" sz="2000" b="1" dirty="0">
                <a:latin typeface="+mn-lt"/>
              </a:rPr>
              <a:t>Структура планираних расхода и издатака буџета за </a:t>
            </a:r>
            <a:r>
              <a:rPr lang="sr-Cyrl-RS" sz="2000" b="1" dirty="0" smtClean="0">
                <a:latin typeface="+mn-lt"/>
              </a:rPr>
              <a:t>2026. годину према нацрту Одлуке о буџету за 2026.</a:t>
            </a:r>
            <a:endParaRPr lang="en-US" sz="2000" b="1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84078"/>
              </p:ext>
            </p:extLst>
          </p:nvPr>
        </p:nvGraphicFramePr>
        <p:xfrm>
          <a:off x="123669" y="1276620"/>
          <a:ext cx="8915400" cy="3717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 descr="C:\Users\ravno\Desktop\niš-palilul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800" y="3086100"/>
            <a:ext cx="4895124" cy="1549340"/>
          </a:xfrm>
          <a:prstGeom prst="rect">
            <a:avLst/>
          </a:prstGeom>
          <a:noFill/>
        </p:spPr>
      </p:pic>
      <p:pic>
        <p:nvPicPr>
          <p:cNvPr id="2051" name="Picture 3" descr="C:\Users\ravno\Desktop\603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7201" y="1371600"/>
            <a:ext cx="4884617" cy="14287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5000" y="727617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Град Ниш – Градска општина Црвени Крст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3" descr="C:\Users\ravno\Desktop\603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638801" y="1371601"/>
            <a:ext cx="2970059" cy="1438622"/>
          </a:xfrm>
          <a:prstGeom prst="rect">
            <a:avLst/>
          </a:prstGeom>
          <a:noFill/>
        </p:spPr>
      </p:pic>
      <p:pic>
        <p:nvPicPr>
          <p:cNvPr id="8" name="Picture 3" descr="C:\Users\ravno\Desktop\603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33400" y="3086100"/>
            <a:ext cx="2920180" cy="15430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9550"/>
            <a:ext cx="8305800" cy="1143000"/>
          </a:xfrm>
        </p:spPr>
        <p:txBody>
          <a:bodyPr>
            <a:normAutofit/>
          </a:bodyPr>
          <a:lstStyle/>
          <a:p>
            <a:r>
              <a:rPr lang="sr-Cyrl-RS" sz="2200" b="1" dirty="0">
                <a:latin typeface="+mn-lt"/>
              </a:rPr>
              <a:t>Структура планираних расхода и издатака буџета за </a:t>
            </a:r>
            <a:r>
              <a:rPr lang="sr-Cyrl-RS" sz="2200" b="1" dirty="0" smtClean="0">
                <a:latin typeface="+mn-lt"/>
              </a:rPr>
              <a:t>2026. годину према нацрту Одлуке о буџету за 2026.године </a:t>
            </a:r>
            <a:endParaRPr lang="en-US" sz="2200" b="1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297521"/>
              </p:ext>
            </p:extLst>
          </p:nvPr>
        </p:nvGraphicFramePr>
        <p:xfrm>
          <a:off x="1828801" y="1371600"/>
          <a:ext cx="6181725" cy="315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85750"/>
            <a:ext cx="7315200" cy="508397"/>
          </a:xfrm>
        </p:spPr>
        <p:txBody>
          <a:bodyPr>
            <a:normAutofit fontScale="90000"/>
          </a:bodyPr>
          <a:lstStyle/>
          <a:p>
            <a:r>
              <a:rPr lang="sr-Cyrl-RS" sz="2800" dirty="0" smtClean="0"/>
              <a:t>Шта се променило у односу на Одлуку о буџету за 2026. 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352550"/>
            <a:ext cx="8229600" cy="847725"/>
          </a:xfrm>
        </p:spPr>
        <p:txBody>
          <a:bodyPr>
            <a:normAutofit fontScale="92500" lnSpcReduction="20000"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трошкови наше општине у </a:t>
            </a:r>
            <a:r>
              <a:rPr lang="sr-Cyrl-RS" sz="2000" dirty="0" smtClean="0"/>
              <a:t>2026. </a:t>
            </a:r>
            <a:r>
              <a:rPr lang="sr-Cyrl-RS" sz="2000" dirty="0"/>
              <a:t>години </a:t>
            </a:r>
            <a:r>
              <a:rPr lang="sr-Cyrl-RS" b="1" dirty="0" smtClean="0"/>
              <a:t>више</a:t>
            </a:r>
            <a:r>
              <a:rPr lang="sr-Cyrl-RS" sz="2000" dirty="0" smtClean="0"/>
              <a:t> су планирани у </a:t>
            </a:r>
            <a:r>
              <a:rPr lang="sr-Cyrl-RS" sz="2000" dirty="0"/>
              <a:t>односу на </a:t>
            </a:r>
            <a:r>
              <a:rPr lang="sr-Cyrl-RS" sz="2000" dirty="0" smtClean="0"/>
              <a:t>  Одлуку </a:t>
            </a:r>
            <a:r>
              <a:rPr lang="sr-Cyrl-RS" sz="2000" dirty="0"/>
              <a:t>о буџету за </a:t>
            </a:r>
            <a:r>
              <a:rPr lang="sr-Cyrl-RS" sz="2000" dirty="0" smtClean="0"/>
              <a:t>2025. </a:t>
            </a:r>
            <a:r>
              <a:rPr lang="sr-Cyrl-RS" sz="2000" dirty="0"/>
              <a:t>годину </a:t>
            </a:r>
            <a:r>
              <a:rPr lang="sr-Cyrl-RS" sz="2000" dirty="0" smtClean="0"/>
              <a:t>за 4,750,000.00 динара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=""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43150"/>
            <a:ext cx="8458200" cy="181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endParaRPr lang="sr-Cyrl-RS" b="1" dirty="0" smtClean="0">
              <a:solidFill>
                <a:srgbClr val="FFFF00"/>
              </a:solidFill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Latn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    </a:t>
            </a: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Расходи </a:t>
            </a: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за запослене су планирани мање за 1,819,000.00 дин</a:t>
            </a:r>
            <a:r>
              <a:rPr lang="sr-Cyrl-R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.</a:t>
            </a:r>
            <a:endParaRPr lang="sr-Latn-RS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Latn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    </a:t>
            </a: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Остали </a:t>
            </a: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расходи су смањени за 30,000.00 </a:t>
            </a: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динара</a:t>
            </a:r>
            <a:endParaRPr lang="sr-Latn-R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r-Cyrl-R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Latn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   </a:t>
            </a: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Коришћење </a:t>
            </a: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роба и услуга су планирани више за 549,000.00 дин</a:t>
            </a:r>
          </a:p>
          <a:p>
            <a:pPr marL="0" lvl="0" indent="0"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cs typeface="Calibri" panose="020F0502020204030204" pitchFamily="34" charset="0"/>
              </a:rPr>
              <a:t>    </a:t>
            </a:r>
            <a:r>
              <a:rPr lang="sr-Latn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cs typeface="Calibri" panose="020F0502020204030204" pitchFamily="34" charset="0"/>
              </a:rPr>
              <a:t>    </a:t>
            </a: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Донације</a:t>
            </a: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дотације и трансфер </a:t>
            </a:r>
            <a:r>
              <a:rPr lang="sr-Cyrl-R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су планирани више за </a:t>
            </a: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1,500,000.00 </a:t>
            </a:r>
            <a:r>
              <a:rPr lang="sr-Cyrl-R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дин</a:t>
            </a:r>
          </a:p>
          <a:p>
            <a:pPr marL="0" lvl="0" indent="0"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   </a:t>
            </a:r>
            <a:r>
              <a:rPr lang="sr-Latn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    </a:t>
            </a: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Издаци </a:t>
            </a: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за нефинансијку имовину су </a:t>
            </a:r>
            <a:r>
              <a:rPr lang="sr-Cyrl-R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планирани више за </a:t>
            </a: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3,450,000.00 </a:t>
            </a:r>
            <a:r>
              <a:rPr lang="sr-Cyrl-R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дин</a:t>
            </a:r>
          </a:p>
          <a:p>
            <a:pPr marL="0" indent="0" eaLnBrk="1" hangingPunct="1">
              <a:spcBef>
                <a:spcPct val="20000"/>
              </a:spcBef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=""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7" y="3270647"/>
            <a:ext cx="485775" cy="688181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2476500"/>
            <a:ext cx="688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7413" grpId="0"/>
      <p:bldP spid="174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207" y="114300"/>
            <a:ext cx="7787208" cy="583574"/>
          </a:xfrm>
        </p:spPr>
        <p:txBody>
          <a:bodyPr>
            <a:normAutofit/>
          </a:bodyPr>
          <a:lstStyle/>
          <a:p>
            <a:r>
              <a:rPr lang="sr-Cyrl-RS" sz="3000" b="1" dirty="0">
                <a:latin typeface="+mn-lt"/>
              </a:rPr>
              <a:t>Расходи буџета по програмима</a:t>
            </a:r>
            <a:endParaRPr lang="en-US" sz="3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4105"/>
              </p:ext>
            </p:extLst>
          </p:nvPr>
        </p:nvGraphicFramePr>
        <p:xfrm>
          <a:off x="76200" y="895350"/>
          <a:ext cx="8960308" cy="428703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03954">
                  <a:extLst>
                    <a:ext uri="{9D8B030D-6E8A-4147-A177-3AD203B41FA5}">
                      <a16:colId xmlns="" xmlns:a16="http://schemas.microsoft.com/office/drawing/2014/main" val="1754900752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826029379"/>
                    </a:ext>
                  </a:extLst>
                </a:gridCol>
                <a:gridCol w="1508354">
                  <a:extLst>
                    <a:ext uri="{9D8B030D-6E8A-4147-A177-3AD203B41FA5}">
                      <a16:colId xmlns="" xmlns:a16="http://schemas.microsoft.com/office/drawing/2014/main" val="2943394881"/>
                    </a:ext>
                  </a:extLst>
                </a:gridCol>
              </a:tblGrid>
              <a:tr h="325807">
                <a:tc>
                  <a:txBody>
                    <a:bodyPr/>
                    <a:lstStyle/>
                    <a:p>
                      <a:pPr algn="ctr"/>
                      <a:r>
                        <a:rPr lang="sr-Cyrl-RS" sz="900" dirty="0" smtClean="0"/>
                        <a:t>Назив програма</a:t>
                      </a:r>
                      <a:endParaRPr lang="en-US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900" dirty="0"/>
                        <a:t>Средства из Одлуке о буџету за </a:t>
                      </a:r>
                      <a:r>
                        <a:rPr lang="sr-Cyrl-RS" sz="900" dirty="0" smtClean="0"/>
                        <a:t>2026. </a:t>
                      </a:r>
                      <a:r>
                        <a:rPr lang="sr-Cyrl-RS" sz="900" dirty="0"/>
                        <a:t>годину  (износ у динарима)</a:t>
                      </a:r>
                      <a:endParaRPr lang="en-US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900" dirty="0"/>
                        <a:t>%  буџета по програму </a:t>
                      </a:r>
                      <a:endParaRPr lang="en-US" sz="9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267739698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2</a:t>
                      </a:r>
                      <a:r>
                        <a:rPr lang="sr-Cyrl-RS" sz="1100" b="1" baseline="0" dirty="0" smtClean="0"/>
                        <a:t> - </a:t>
                      </a:r>
                      <a:r>
                        <a:rPr lang="sr-Cyrl-RS" sz="1100" b="1" dirty="0" smtClean="0"/>
                        <a:t> </a:t>
                      </a:r>
                      <a:r>
                        <a:rPr lang="sr-Cyrl-RS" sz="1100" b="1" dirty="0"/>
                        <a:t>Комуналне делатности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</a:t>
                      </a:r>
                      <a:r>
                        <a:rPr lang="en-GB" sz="1200" b="1" dirty="0" smtClean="0"/>
                        <a:t>2</a:t>
                      </a:r>
                      <a:r>
                        <a:rPr lang="sr-Cyrl-RS" sz="1200" b="1" dirty="0" smtClean="0"/>
                        <a:t>,700,000,00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1,</a:t>
                      </a:r>
                      <a:r>
                        <a:rPr lang="sr-Latn-RS" sz="1200" b="1" dirty="0" smtClean="0"/>
                        <a:t>29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3698863823"/>
                  </a:ext>
                </a:extLst>
              </a:tr>
              <a:tr h="259184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</a:t>
                      </a:r>
                      <a:r>
                        <a:rPr lang="sr-Cyrl-RS" sz="1100" b="1" dirty="0" smtClean="0"/>
                        <a:t>рограм 3</a:t>
                      </a:r>
                      <a:r>
                        <a:rPr lang="sr-Cyrl-RS" sz="1100" b="1" baseline="0" dirty="0" smtClean="0"/>
                        <a:t> -</a:t>
                      </a:r>
                      <a:r>
                        <a:rPr lang="sr-Cyrl-RS" sz="1100" b="1" dirty="0" smtClean="0"/>
                        <a:t>  Локални </a:t>
                      </a:r>
                      <a:r>
                        <a:rPr lang="sr-Cyrl-RS" sz="1100" b="1" dirty="0"/>
                        <a:t>економски развој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 1,710,000.00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1,50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2108287674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/>
                        <a:t>Програм 4</a:t>
                      </a:r>
                      <a:r>
                        <a:rPr lang="sr-Cyrl-RS" sz="1100" b="1" baseline="0" dirty="0" smtClean="0"/>
                        <a:t> -  </a:t>
                      </a:r>
                      <a:r>
                        <a:rPr lang="sr-Cyrl-RS" sz="1100" b="1" dirty="0" smtClean="0"/>
                        <a:t>Развој</a:t>
                      </a:r>
                      <a:r>
                        <a:rPr lang="sr-Cyrl-RS" sz="1100" b="1" baseline="0" dirty="0" smtClean="0"/>
                        <a:t> туризма</a:t>
                      </a:r>
                      <a:endParaRPr lang="en-US" sz="11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 2,400,000.00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1,14</a:t>
                      </a:r>
                      <a:endParaRPr lang="sr-Cyrl-RS" sz="1200" b="1" dirty="0" smtClean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/>
                        <a:t>Програм 5 –  Пољопривреда и рурални развој</a:t>
                      </a:r>
                      <a:endParaRPr lang="en-US" sz="11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10,000,000.00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4,</a:t>
                      </a:r>
                      <a:r>
                        <a:rPr lang="sr-Latn-RS" sz="1200" b="1" dirty="0" smtClean="0"/>
                        <a:t>75</a:t>
                      </a:r>
                      <a:endParaRPr lang="sr-Cyrl-RS" sz="1200" b="1" dirty="0" smtClean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3101076896"/>
                  </a:ext>
                </a:extLst>
              </a:tr>
              <a:tr h="259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/>
                        <a:t>Програм 6</a:t>
                      </a:r>
                      <a:r>
                        <a:rPr lang="sr-Cyrl-RS" sz="1100" b="1" baseline="0" dirty="0" smtClean="0"/>
                        <a:t> –  Заштита животне средине</a:t>
                      </a:r>
                      <a:endParaRPr lang="en-US" sz="11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  3,400,000,00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1,62</a:t>
                      </a:r>
                      <a:endParaRPr lang="sr-Cyrl-RS" sz="1200" b="1" dirty="0" smtClean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 smtClean="0"/>
                        <a:t>Програм</a:t>
                      </a:r>
                      <a:r>
                        <a:rPr lang="sr-Cyrl-RS" sz="1100" b="1" baseline="0" dirty="0" smtClean="0"/>
                        <a:t> 8 – Предшколско образовање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      500,000.00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0,</a:t>
                      </a:r>
                      <a:r>
                        <a:rPr lang="sr-Latn-RS" sz="1200" b="1" dirty="0" smtClean="0"/>
                        <a:t>24</a:t>
                      </a:r>
                      <a:endParaRPr lang="en-US" sz="1200" b="1" dirty="0"/>
                    </a:p>
                  </a:txBody>
                  <a:tcPr marT="34290" marB="34290"/>
                </a:tc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smtClean="0"/>
                        <a:t>Програм – Основно образовање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   1,000,000.00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0,</a:t>
                      </a:r>
                      <a:r>
                        <a:rPr lang="sr-Latn-RS" sz="1200" b="1" dirty="0" smtClean="0"/>
                        <a:t>48</a:t>
                      </a:r>
                      <a:endParaRPr lang="en-US" sz="1200" b="1" dirty="0"/>
                    </a:p>
                  </a:txBody>
                  <a:tcPr marT="34290" marB="34290"/>
                </a:tc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11</a:t>
                      </a:r>
                      <a:r>
                        <a:rPr lang="sr-Cyrl-RS" sz="1100" b="1" baseline="0" dirty="0" smtClean="0"/>
                        <a:t> -  </a:t>
                      </a:r>
                      <a:r>
                        <a:rPr lang="sr-Cyrl-RS" sz="1100" b="1" dirty="0" smtClean="0"/>
                        <a:t>Социјална </a:t>
                      </a:r>
                      <a:r>
                        <a:rPr lang="sr-Cyrl-RS" sz="1100" b="1" dirty="0"/>
                        <a:t>и дечија </a:t>
                      </a:r>
                      <a:r>
                        <a:rPr lang="sr-Cyrl-RS" sz="1100" b="1" dirty="0" smtClean="0"/>
                        <a:t>заштита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   9,750,000.00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4,63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414730366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13 - Развој </a:t>
                      </a:r>
                      <a:r>
                        <a:rPr lang="sr-Cyrl-RS" sz="1100" b="1" dirty="0"/>
                        <a:t>културе и информисања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  </a:t>
                      </a:r>
                      <a:r>
                        <a:rPr lang="en-GB" sz="1200" b="1" dirty="0" smtClean="0"/>
                        <a:t> </a:t>
                      </a:r>
                      <a:r>
                        <a:rPr lang="sr-Cyrl-RS" sz="1200" b="1" dirty="0" smtClean="0"/>
                        <a:t>6,510,000.00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3,</a:t>
                      </a:r>
                      <a:r>
                        <a:rPr lang="sr-Latn-RS" sz="1200" b="1" dirty="0" smtClean="0"/>
                        <a:t>10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2084141709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14</a:t>
                      </a:r>
                      <a:r>
                        <a:rPr lang="sr-Cyrl-RS" sz="1100" b="1" baseline="0" dirty="0" smtClean="0"/>
                        <a:t> - </a:t>
                      </a:r>
                      <a:r>
                        <a:rPr lang="sr-Cyrl-RS" sz="1100" b="1" dirty="0" smtClean="0"/>
                        <a:t>Развој </a:t>
                      </a:r>
                      <a:r>
                        <a:rPr lang="sr-Cyrl-RS" sz="1100" b="1" dirty="0"/>
                        <a:t>спорта и омладине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</a:t>
                      </a:r>
                      <a:r>
                        <a:rPr lang="en-GB" sz="1200" b="1" dirty="0" smtClean="0"/>
                        <a:t> </a:t>
                      </a:r>
                      <a:r>
                        <a:rPr lang="sr-Cyrl-RS" sz="1200" b="1" dirty="0" smtClean="0"/>
                        <a:t>11,320,000.00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5,38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712639953"/>
                  </a:ext>
                </a:extLst>
              </a:tr>
              <a:tr h="383141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15</a:t>
                      </a:r>
                      <a:r>
                        <a:rPr lang="sr-Cyrl-RS" sz="1100" b="1" baseline="0" dirty="0" smtClean="0"/>
                        <a:t> - </a:t>
                      </a:r>
                      <a:r>
                        <a:rPr lang="sr-Cyrl-RS" sz="1100" b="1" dirty="0" smtClean="0"/>
                        <a:t>Опште </a:t>
                      </a:r>
                      <a:r>
                        <a:rPr lang="sr-Cyrl-RS" sz="1100" b="1" dirty="0"/>
                        <a:t>услуге локалне самоуправе 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 96,750,000.00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45,96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949910891"/>
                  </a:ext>
                </a:extLst>
              </a:tr>
              <a:tr h="383141">
                <a:tc>
                  <a:txBody>
                    <a:bodyPr/>
                    <a:lstStyle/>
                    <a:p>
                      <a:r>
                        <a:rPr lang="sr-Cyrl-RS" sz="1100" b="1" dirty="0" smtClean="0"/>
                        <a:t>Програм 16</a:t>
                      </a:r>
                      <a:r>
                        <a:rPr lang="sr-Cyrl-RS" sz="1100" b="1" baseline="0" dirty="0" smtClean="0"/>
                        <a:t> -</a:t>
                      </a:r>
                      <a:r>
                        <a:rPr lang="sr-Cyrl-RS" sz="1100" b="1" dirty="0" smtClean="0"/>
                        <a:t> Политички систем лок.</a:t>
                      </a:r>
                      <a:r>
                        <a:rPr lang="sr-Cyrl-RS" sz="1100" b="1" baseline="0" dirty="0" smtClean="0"/>
                        <a:t> </a:t>
                      </a:r>
                      <a:r>
                        <a:rPr lang="sr-Cyrl-RS" sz="1100" b="1" dirty="0" smtClean="0"/>
                        <a:t>самоуправе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</a:t>
                      </a:r>
                      <a:r>
                        <a:rPr lang="en-GB" sz="1200" b="1" dirty="0" smtClean="0"/>
                        <a:t> </a:t>
                      </a:r>
                      <a:r>
                        <a:rPr lang="sr-Cyrl-RS" sz="1200" b="1" dirty="0" smtClean="0"/>
                        <a:t>64,510,000.00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30,64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 smtClean="0"/>
                        <a:t>УКУПНИ</a:t>
                      </a:r>
                      <a:r>
                        <a:rPr lang="sr-Cyrl-RS" sz="1100" b="1" baseline="0" dirty="0" smtClean="0"/>
                        <a:t> РАСХОДИ ПО ПРОГРАМИМА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210,550,000.00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100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566446889"/>
                  </a:ext>
                </a:extLst>
              </a:tr>
              <a:tr h="369248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9550"/>
            <a:ext cx="8229600" cy="990600"/>
          </a:xfrm>
        </p:spPr>
        <p:txBody>
          <a:bodyPr>
            <a:noAutofit/>
          </a:bodyPr>
          <a:lstStyle/>
          <a:p>
            <a:r>
              <a:rPr lang="sr-Cyrl-RS" sz="2000" b="1" dirty="0"/>
              <a:t>Расходи буџета расподељени по директним </a:t>
            </a:r>
            <a:r>
              <a:rPr lang="sr-Cyrl-RS" sz="2000" b="1" dirty="0" smtClean="0"/>
              <a:t> буџетским корисницима према нацрту Одлуке о  буџету за 2026.годину</a:t>
            </a:r>
            <a:endParaRPr lang="en-US" sz="2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733360"/>
              </p:ext>
            </p:extLst>
          </p:nvPr>
        </p:nvGraphicFramePr>
        <p:xfrm>
          <a:off x="609601" y="1600200"/>
          <a:ext cx="7488833" cy="325755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82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бр.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Назив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</a:t>
                      </a:r>
                      <a:r>
                        <a:rPr lang="sr-Cyrl-RS" sz="1200" dirty="0" smtClean="0"/>
                        <a:t>буџету </a:t>
                      </a:r>
                      <a:r>
                        <a:rPr lang="sr-Cyrl-RS" sz="1200" dirty="0"/>
                        <a:t>за </a:t>
                      </a:r>
                      <a:r>
                        <a:rPr lang="sr-Cyrl-RS" sz="1200" dirty="0" smtClean="0"/>
                        <a:t>2026.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Скупштина </a:t>
                      </a:r>
                      <a:r>
                        <a:rPr lang="sr-Cyrl-RS" sz="1400" b="1" dirty="0">
                          <a:effectLst/>
                        </a:rPr>
                        <a:t>општине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40,450,000.00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19,22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8,080,000.00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3,84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/>
                        </a:rPr>
                        <a:t>Општинско</a:t>
                      </a:r>
                      <a:r>
                        <a:rPr lang="en-US" sz="1400" b="1" dirty="0">
                          <a:effectLst/>
                        </a:rPr>
                        <a:t> веће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19,880,000.00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9,45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b="1" dirty="0">
                          <a:effectLst/>
                        </a:rPr>
                        <a:t>Општинска </a:t>
                      </a:r>
                      <a:r>
                        <a:rPr lang="en-US" sz="1400" b="1" dirty="0">
                          <a:effectLst/>
                        </a:rPr>
                        <a:t>управа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142,140,000.00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67,51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5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У К У П Н О: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210,550,000.00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438150"/>
            <a:ext cx="7315200" cy="30289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endParaRPr lang="sr-Cyrl-RS" sz="7200" dirty="0" smtClean="0"/>
          </a:p>
          <a:p>
            <a:pPr marL="0" indent="0" algn="just">
              <a:buNone/>
            </a:pPr>
            <a:r>
              <a:rPr lang="sr-Cyrl-RS" sz="7200" dirty="0" smtClean="0"/>
              <a:t>Презентацију реализовали: шеф Одсека за финансије и буџет Драгана Живић </a:t>
            </a:r>
            <a:r>
              <a:rPr lang="en-GB" sz="7200" dirty="0" smtClean="0"/>
              <a:t> </a:t>
            </a:r>
            <a:r>
              <a:rPr lang="sr-Cyrl-RS" sz="7200" dirty="0" smtClean="0"/>
              <a:t>и председник Градске општине Црвени Крст проф.др Мирослав Милутиновић.</a:t>
            </a:r>
            <a:endParaRPr lang="sr-Cyrl-RS" sz="7200" dirty="0"/>
          </a:p>
          <a:p>
            <a:pPr marL="0" indent="0" algn="just">
              <a:buNone/>
            </a:pPr>
            <a:r>
              <a:rPr lang="sr-Cyrl-RS" sz="7200" dirty="0" smtClean="0"/>
              <a:t> </a:t>
            </a:r>
          </a:p>
          <a:p>
            <a:pPr marL="0" indent="0" algn="just">
              <a:buNone/>
            </a:pPr>
            <a:r>
              <a:rPr lang="sr-Cyrl-RS" sz="7200" dirty="0" smtClean="0"/>
              <a:t>На </a:t>
            </a:r>
            <a:r>
              <a:rPr lang="sr-Cyrl-RS" sz="7200" dirty="0"/>
              <a:t>крају желимо да Вам се захвалимо што сте издвојили време за </a:t>
            </a:r>
            <a:r>
              <a:rPr lang="sr-Cyrl-RS" sz="7200" dirty="0" smtClean="0"/>
              <a:t>преглед </a:t>
            </a:r>
            <a:r>
              <a:rPr lang="sr-Cyrl-RS" sz="7200" dirty="0"/>
              <a:t>ове презентације </a:t>
            </a:r>
            <a:r>
              <a:rPr lang="sr-Cyrl-RS" sz="7200" dirty="0" smtClean="0"/>
              <a:t>нацрта Одлуке о  буџету  за 202</a:t>
            </a:r>
            <a:r>
              <a:rPr lang="sr-Cyrl-RS" sz="7200" dirty="0"/>
              <a:t>6</a:t>
            </a:r>
            <a:r>
              <a:rPr lang="sr-Cyrl-RS" sz="7200" dirty="0" smtClean="0"/>
              <a:t>.годину. </a:t>
            </a:r>
            <a:endParaRPr lang="en-US" sz="7200" dirty="0" smtClean="0"/>
          </a:p>
          <a:p>
            <a:pPr marL="0" indent="0" algn="just">
              <a:buNone/>
            </a:pPr>
            <a:endParaRPr lang="en-US" sz="6400" dirty="0"/>
          </a:p>
          <a:p>
            <a:pPr marL="0" indent="0" algn="just">
              <a:buNone/>
            </a:pPr>
            <a:r>
              <a:rPr lang="sr-Cyrl-RS" sz="6400" dirty="0"/>
              <a:t>Све сугестије</a:t>
            </a:r>
            <a:r>
              <a:rPr lang="sr-Cyrl-RS" sz="6400" dirty="0" smtClean="0"/>
              <a:t>, предлоге </a:t>
            </a:r>
            <a:r>
              <a:rPr lang="sr-Cyrl-RS" sz="6400" dirty="0"/>
              <a:t>и примедбе на нацрт  Одлуке о буџету могу се доставити на </a:t>
            </a:r>
            <a:r>
              <a:rPr lang="sr-Cyrl-RS" sz="6400" dirty="0" smtClean="0"/>
              <a:t>следеће  </a:t>
            </a:r>
            <a:r>
              <a:rPr lang="sr-Cyrl-RS" sz="6400" dirty="0"/>
              <a:t>е-маил </a:t>
            </a:r>
            <a:r>
              <a:rPr lang="sr-Cyrl-RS" sz="6400" dirty="0" smtClean="0"/>
              <a:t> адресе:</a:t>
            </a:r>
            <a:endParaRPr lang="en-US" sz="6400" dirty="0" smtClean="0"/>
          </a:p>
          <a:p>
            <a:pPr marL="0" indent="0" algn="just">
              <a:buNone/>
            </a:pPr>
            <a:endParaRPr lang="en-US" sz="6400" dirty="0"/>
          </a:p>
          <a:p>
            <a:pPr marL="0" indent="0" algn="ctr">
              <a:buNone/>
            </a:pPr>
            <a:r>
              <a:rPr lang="en-US" sz="8000" b="1" dirty="0" smtClean="0">
                <a:hlinkClick r:id="rId2"/>
              </a:rPr>
              <a:t>info@gocrvenikrst.rs</a:t>
            </a:r>
            <a:endParaRPr lang="sr-Cyrl-RS" sz="8000" b="1" dirty="0" smtClean="0"/>
          </a:p>
          <a:p>
            <a:pPr marL="0" indent="0" algn="ctr">
              <a:buNone/>
            </a:pPr>
            <a:r>
              <a:rPr lang="en-GB" sz="8000" b="1" dirty="0" smtClean="0"/>
              <a:t>zivicdragana.ps@gmail.com</a:t>
            </a:r>
            <a:endParaRPr lang="en-US" sz="8000" b="1" dirty="0"/>
          </a:p>
          <a:p>
            <a:pPr marL="0" indent="0" algn="just">
              <a:buNone/>
            </a:pPr>
            <a:endParaRPr lang="en-US" sz="6400" dirty="0" smtClean="0"/>
          </a:p>
          <a:p>
            <a:pPr marL="0" indent="0" algn="just">
              <a:buNone/>
            </a:pPr>
            <a:endParaRPr lang="en-US" sz="6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7200" dirty="0" smtClean="0"/>
          </a:p>
          <a:p>
            <a:pPr marL="0" indent="0" algn="just">
              <a:buNone/>
            </a:pPr>
            <a:endParaRPr lang="en-US" sz="7200" dirty="0" smtClean="0"/>
          </a:p>
          <a:p>
            <a:pPr marL="0" indent="0" algn="just">
              <a:buNone/>
            </a:pPr>
            <a:r>
              <a:rPr lang="sr-Cyrl-RS" sz="7200" dirty="0" smtClean="0"/>
              <a:t>                                   </a:t>
            </a:r>
            <a:r>
              <a:rPr lang="sr-Cyrl-RS" sz="7200" dirty="0" smtClean="0">
                <a:solidFill>
                  <a:srgbClr val="C00000"/>
                </a:solidFill>
              </a:rPr>
              <a:t>ХВАЛА НА ПАЖЊИ !</a:t>
            </a:r>
            <a:endParaRPr lang="sr-Cyrl-RS" sz="72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                                         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6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6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6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8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35750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951571"/>
            <a:ext cx="75376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Како настаје буџет општине</a:t>
            </a:r>
            <a:r>
              <a:rPr lang="en-US" sz="1400" dirty="0"/>
              <a:t>?</a:t>
            </a:r>
            <a:endParaRPr lang="sr-Cyrl-RS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sz="1400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sz="1400" dirty="0"/>
              <a:t>Ко учествује у буџетском процесу</a:t>
            </a:r>
            <a:r>
              <a:rPr lang="en-US" sz="1400" dirty="0"/>
              <a:t>?</a:t>
            </a:r>
            <a:endParaRPr lang="sr-Cyrl-RS" sz="1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sz="1400" dirty="0"/>
              <a:t>На основу чега се доноси буџет</a:t>
            </a:r>
            <a:r>
              <a:rPr lang="en-US" sz="1400" dirty="0"/>
              <a:t>?</a:t>
            </a:r>
            <a:endParaRPr lang="sr-Cyrl-RS" sz="1400" dirty="0"/>
          </a:p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Шта су приходи и примања </a:t>
            </a:r>
            <a:r>
              <a:rPr lang="sr-Cyrl-RS" sz="1400" dirty="0" smtClean="0"/>
              <a:t>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 smtClean="0"/>
              <a:t>Структура планираних прихода и примања за 20</a:t>
            </a:r>
            <a:r>
              <a:rPr lang="en-GB" sz="1400" dirty="0" smtClean="0"/>
              <a:t>2</a:t>
            </a:r>
            <a:r>
              <a:rPr lang="sr-Cyrl-RS" sz="1400" dirty="0"/>
              <a:t>6</a:t>
            </a:r>
            <a:r>
              <a:rPr lang="en-US" sz="1400" dirty="0" smtClean="0"/>
              <a:t>.</a:t>
            </a:r>
            <a:r>
              <a:rPr lang="sr-Cyrl-RS" sz="1400" dirty="0" smtClean="0"/>
              <a:t>годину</a:t>
            </a: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 smtClean="0"/>
              <a:t>Шта </a:t>
            </a:r>
            <a:r>
              <a:rPr lang="sr-Cyrl-RS" sz="1400" dirty="0"/>
              <a:t>се променило у односу на </a:t>
            </a:r>
            <a:r>
              <a:rPr lang="ru-RU" sz="1400" dirty="0"/>
              <a:t>Одлуку о буџету за </a:t>
            </a:r>
            <a:r>
              <a:rPr lang="ru-RU" sz="1400" dirty="0" smtClean="0"/>
              <a:t>202</a:t>
            </a:r>
            <a:r>
              <a:rPr lang="sr-Latn-RS" sz="1400" dirty="0" smtClean="0"/>
              <a:t>5</a:t>
            </a:r>
            <a:r>
              <a:rPr lang="ru-RU" sz="1400" dirty="0" smtClean="0"/>
              <a:t>.</a:t>
            </a:r>
            <a:r>
              <a:rPr lang="sr-Cyrl-RS" sz="1400" dirty="0" smtClean="0"/>
              <a:t>годину</a:t>
            </a:r>
            <a:r>
              <a:rPr lang="sr-Cyrl-RS" sz="14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На шта се троше јавна средства</a:t>
            </a:r>
            <a:r>
              <a:rPr lang="en-US" sz="1400" dirty="0"/>
              <a:t>?</a:t>
            </a:r>
            <a:endParaRPr lang="sr-Cyrl-R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/>
              <a:t>Шта су расходи и издаци буџета</a:t>
            </a:r>
            <a:r>
              <a:rPr lang="ru-RU" sz="14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 smtClean="0"/>
              <a:t>Надлежности градске општине Црвени Крст</a:t>
            </a:r>
            <a:endParaRPr lang="sr-Cyrl-R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Структура планираних расхода и издатака за </a:t>
            </a:r>
            <a:r>
              <a:rPr lang="sr-Cyrl-RS" sz="1400" dirty="0" smtClean="0"/>
              <a:t>2026. </a:t>
            </a:r>
            <a:r>
              <a:rPr lang="sr-Cyrl-RS" sz="1400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Шта се променило у односу на </a:t>
            </a:r>
            <a:r>
              <a:rPr lang="sr-Cyrl-RS" sz="1400" dirty="0" smtClean="0"/>
              <a:t>Одлуку о буџету за 202</a:t>
            </a:r>
            <a:r>
              <a:rPr lang="sr-Latn-RS" sz="1400" dirty="0" smtClean="0"/>
              <a:t>5</a:t>
            </a:r>
            <a:r>
              <a:rPr lang="sr-Cyrl-RS" sz="1400" dirty="0" smtClean="0"/>
              <a:t>. </a:t>
            </a:r>
            <a:r>
              <a:rPr lang="sr-Cyrl-RS" sz="1400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Расходи буџета расподељени по директним </a:t>
            </a:r>
            <a:r>
              <a:rPr lang="sr-Cyrl-RS" sz="1400" dirty="0" smtClean="0"/>
              <a:t>буџетским корисницима</a:t>
            </a:r>
            <a:endParaRPr lang="sr-Cyrl-R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2724150"/>
            <a:ext cx="1600200" cy="285750"/>
          </a:xfrm>
        </p:spPr>
        <p:txBody>
          <a:bodyPr/>
          <a:lstStyle/>
          <a:p>
            <a:pPr algn="ctr"/>
            <a:r>
              <a:rPr lang="sr-Cyrl-RS" sz="1100" dirty="0" smtClean="0"/>
              <a:t>Председник општине проф.др </a:t>
            </a:r>
          </a:p>
          <a:p>
            <a:pPr algn="ctr"/>
            <a:r>
              <a:rPr lang="sr-Cyrl-RS" sz="1100" dirty="0" smtClean="0"/>
              <a:t>Мирослав Милутиновић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509685"/>
            <a:ext cx="7086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sz="1600" b="1" dirty="0" smtClean="0"/>
              <a:t>Драги </a:t>
            </a:r>
            <a:r>
              <a:rPr lang="sr-Cyrl-RS" sz="1600" b="1" dirty="0"/>
              <a:t>суграђани и суграђанке,</a:t>
            </a:r>
          </a:p>
          <a:p>
            <a:endParaRPr lang="en-US" sz="1600" dirty="0"/>
          </a:p>
          <a:p>
            <a:pPr algn="just"/>
            <a:r>
              <a:rPr lang="sr-Cyrl-RS" sz="1600" dirty="0"/>
              <a:t>	</a:t>
            </a:r>
            <a:endParaRPr lang="en-US" sz="1600" dirty="0" smtClean="0"/>
          </a:p>
          <a:p>
            <a:pPr algn="just"/>
            <a:r>
              <a:rPr lang="en-US" sz="1600" dirty="0" smtClean="0"/>
              <a:t>	</a:t>
            </a:r>
            <a:r>
              <a:rPr lang="sr-Cyrl-RS" sz="1400" dirty="0" smtClean="0"/>
              <a:t>Основна </a:t>
            </a:r>
            <a:r>
              <a:rPr lang="sr-Cyrl-RS" sz="1400" dirty="0"/>
              <a:t>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pPr algn="just"/>
            <a:r>
              <a:rPr lang="en-US" sz="1400" dirty="0" smtClean="0"/>
              <a:t>	</a:t>
            </a:r>
            <a:r>
              <a:rPr lang="sr-Cyrl-RS" sz="1400" dirty="0" smtClean="0"/>
              <a:t>Грађански </a:t>
            </a:r>
            <a:r>
              <a:rPr lang="sr-Cyrl-RS" sz="1400" dirty="0"/>
              <a:t>буџет представља сажет и јасан приказ </a:t>
            </a:r>
            <a:r>
              <a:rPr lang="sr-Cyrl-RS" sz="1400" dirty="0" smtClean="0"/>
              <a:t>нацрта Одлуке </a:t>
            </a:r>
            <a:r>
              <a:rPr lang="sr-Cyrl-RS" sz="1400" dirty="0"/>
              <a:t>о буџету општине</a:t>
            </a:r>
            <a:r>
              <a:rPr lang="sr-Latn-RS" sz="1400" dirty="0">
                <a:solidFill>
                  <a:srgbClr val="FF0000"/>
                </a:solidFill>
              </a:rPr>
              <a:t> </a:t>
            </a:r>
            <a:r>
              <a:rPr lang="sr-Cyrl-RS" sz="1400" dirty="0" smtClean="0"/>
              <a:t>Црвени Крст</a:t>
            </a:r>
            <a:r>
              <a:rPr lang="sr-Cyrl-RS" sz="1400" dirty="0" smtClean="0">
                <a:solidFill>
                  <a:srgbClr val="FF0000"/>
                </a:solidFill>
              </a:rPr>
              <a:t> </a:t>
            </a:r>
            <a:r>
              <a:rPr lang="sr-Cyrl-RS" sz="1400" dirty="0"/>
              <a:t>за </a:t>
            </a:r>
            <a:r>
              <a:rPr lang="sr-Cyrl-RS" sz="1400" dirty="0" smtClean="0"/>
              <a:t>20</a:t>
            </a:r>
            <a:r>
              <a:rPr lang="en-GB" sz="1400" dirty="0" smtClean="0"/>
              <a:t>2</a:t>
            </a:r>
            <a:r>
              <a:rPr lang="sr-Cyrl-RS" sz="1400" dirty="0"/>
              <a:t>6</a:t>
            </a:r>
            <a:r>
              <a:rPr lang="sr-Cyrl-RS" sz="1400" dirty="0" smtClean="0"/>
              <a:t>. </a:t>
            </a:r>
            <a:r>
              <a:rPr lang="sr-Cyrl-RS" sz="1400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pPr algn="just"/>
            <a:r>
              <a:rPr lang="en-US" sz="1400" dirty="0" smtClean="0"/>
              <a:t>	</a:t>
            </a:r>
            <a:r>
              <a:rPr lang="sr-Cyrl-RS" sz="1400" dirty="0" smtClean="0"/>
              <a:t>Иако </a:t>
            </a:r>
            <a:r>
              <a:rPr lang="sr-Cyrl-RS" sz="1400" dirty="0"/>
              <a:t>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pPr algn="just"/>
            <a:r>
              <a:rPr lang="en-US" sz="1400" dirty="0" smtClean="0"/>
              <a:t>	</a:t>
            </a:r>
            <a:r>
              <a:rPr lang="ru-RU" sz="1400" dirty="0" smtClean="0"/>
              <a:t>Кроз </a:t>
            </a:r>
            <a:r>
              <a:rPr lang="ru-RU" sz="1400" dirty="0"/>
              <a:t>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sz="1400" dirty="0" smtClean="0"/>
              <a:t>општине Црвени Крст у </a:t>
            </a:r>
            <a:r>
              <a:rPr lang="ru-RU" sz="1400" dirty="0"/>
              <a:t>заједничком постављању циљева, дефинисању приоритета и планирању развоја наше општине.</a:t>
            </a:r>
            <a:endParaRPr lang="sr-Cyrl-RS" sz="1400" dirty="0"/>
          </a:p>
          <a:p>
            <a:pPr algn="r"/>
            <a:endParaRPr lang="sr-Cyrl-RS" sz="1600" dirty="0"/>
          </a:p>
          <a:p>
            <a:pPr algn="r"/>
            <a:endParaRPr lang="sr-Cyrl-RS" dirty="0"/>
          </a:p>
          <a:p>
            <a:pPr algn="r"/>
            <a:endParaRPr lang="en-US" dirty="0"/>
          </a:p>
        </p:txBody>
      </p:sp>
      <p:pic>
        <p:nvPicPr>
          <p:cNvPr id="1027" name="Picture 3" descr="C:\Users\ravno\Desktop\a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3312" y="819150"/>
            <a:ext cx="1518920" cy="1460198"/>
          </a:xfrm>
          <a:prstGeom prst="rect">
            <a:avLst/>
          </a:prstGeom>
          <a:noFill/>
        </p:spPr>
      </p:pic>
      <p:sp>
        <p:nvSpPr>
          <p:cNvPr id="6" name="Slide Number Placeholder 10"/>
          <p:cNvSpPr txBox="1">
            <a:spLocks/>
          </p:cNvSpPr>
          <p:nvPr/>
        </p:nvSpPr>
        <p:spPr bwMode="gray">
          <a:xfrm>
            <a:off x="7766432" y="221803"/>
            <a:ext cx="628813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86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+mn-lt"/>
              </a:rPr>
              <a:t>Кључне добробити од</a:t>
            </a:r>
            <a:br>
              <a:rPr lang="sr-Cyrl-RS" dirty="0">
                <a:latin typeface="+mn-lt"/>
              </a:rPr>
            </a:br>
            <a:r>
              <a:rPr lang="sr-Cyrl-RS" dirty="0">
                <a:latin typeface="+mn-lt"/>
              </a:rPr>
              <a:t>партиципације јавности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1" y="177165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Добробити за локалне власти: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400301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ru-RU" dirty="0" smtClean="0"/>
              <a:t>Јача </a:t>
            </a:r>
            <a:r>
              <a:rPr lang="ru-RU" dirty="0"/>
              <a:t>поверење између грађана и власти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Повећан </a:t>
            </a:r>
            <a:r>
              <a:rPr lang="ru-RU" dirty="0"/>
              <a:t>кредибилитет локалних власти у заједници</a:t>
            </a:r>
          </a:p>
          <a:p>
            <a:r>
              <a:rPr lang="en-US" dirty="0" smtClean="0"/>
              <a:t>- </a:t>
            </a:r>
            <a:r>
              <a:rPr lang="sr-Cyrl-RS" dirty="0" smtClean="0"/>
              <a:t>Доприноси </a:t>
            </a:r>
            <a:r>
              <a:rPr lang="sr-Cyrl-RS" dirty="0"/>
              <a:t>транспарентности рада ЛС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Помаже </a:t>
            </a:r>
            <a:r>
              <a:rPr lang="ru-RU" dirty="0"/>
              <a:t>ЛС да идентификује потребе заједнице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Донете </a:t>
            </a:r>
            <a:r>
              <a:rPr lang="ru-RU" dirty="0"/>
              <a:t>одлуке су одрживије и имају већи легитимитет</a:t>
            </a:r>
          </a:p>
          <a:p>
            <a:r>
              <a:rPr lang="en-US" dirty="0" smtClean="0"/>
              <a:t>- </a:t>
            </a:r>
            <a:r>
              <a:rPr lang="ru-RU" dirty="0" smtClean="0"/>
              <a:t>Уштеда </a:t>
            </a:r>
            <a:r>
              <a:rPr lang="ru-RU" dirty="0"/>
              <a:t>у времену и новцу путем уважавања интереса</a:t>
            </a:r>
          </a:p>
          <a:p>
            <a:r>
              <a:rPr lang="ru-RU" dirty="0"/>
              <a:t>заједнице у раној фази процеса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Заједничким </a:t>
            </a:r>
            <a:r>
              <a:rPr lang="ru-RU" dirty="0"/>
              <a:t>радом ЛС и грађани успевају да дођу до</a:t>
            </a:r>
          </a:p>
          <a:p>
            <a:r>
              <a:rPr lang="sr-Cyrl-RS" dirty="0"/>
              <a:t>креативнијих начина решавања проблема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4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7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+mn-lt"/>
              </a:rPr>
              <a:t>Кључне добробити од</a:t>
            </a:r>
            <a:br>
              <a:rPr lang="sr-Cyrl-RS" dirty="0">
                <a:latin typeface="+mn-lt"/>
              </a:rPr>
            </a:br>
            <a:r>
              <a:rPr lang="sr-Cyrl-RS" dirty="0">
                <a:latin typeface="+mn-lt"/>
              </a:rPr>
              <a:t>партиципације јавности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1" y="1747450"/>
            <a:ext cx="535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Добробити за грађане и локалну заједницу: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2457451"/>
            <a:ext cx="76129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•Остваривање основних грађанских права</a:t>
            </a:r>
          </a:p>
          <a:p>
            <a:r>
              <a:rPr lang="ru-RU" dirty="0"/>
              <a:t>•Боље разумевање функционисања локалне самоуправе</a:t>
            </a:r>
          </a:p>
          <a:p>
            <a:r>
              <a:rPr lang="ru-RU" dirty="0"/>
              <a:t>•Могућност изражавања сопствених потреба и мишљења пре</a:t>
            </a:r>
          </a:p>
          <a:p>
            <a:r>
              <a:rPr lang="sr-Cyrl-RS" dirty="0"/>
              <a:t>доношења одлуке</a:t>
            </a:r>
          </a:p>
          <a:p>
            <a:r>
              <a:rPr lang="ru-RU" dirty="0"/>
              <a:t>•Осећај укључености и власништва над донетим одлукама</a:t>
            </a:r>
          </a:p>
          <a:p>
            <a:r>
              <a:rPr lang="ru-RU" dirty="0"/>
              <a:t>•Повећан ниво одговорности и идентификације са</a:t>
            </a:r>
          </a:p>
          <a:p>
            <a:r>
              <a:rPr lang="sr-Cyrl-RS" dirty="0"/>
              <a:t>сопственом заједницом</a:t>
            </a:r>
          </a:p>
          <a:p>
            <a:r>
              <a:rPr lang="ru-RU" dirty="0"/>
              <a:t>•Омогућава развој компетенција за информисано и активно</a:t>
            </a:r>
          </a:p>
          <a:p>
            <a:r>
              <a:rPr lang="ru-RU" dirty="0"/>
              <a:t>учешће у демократском животу заједнице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28" y="743236"/>
            <a:ext cx="8229600" cy="428054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latin typeface="+mn-lt"/>
              </a:rPr>
              <a:t>Ко се финансира из буџета?</a:t>
            </a:r>
            <a:endParaRPr lang="en-US" sz="3000" b="1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00201"/>
            <a:ext cx="4648200" cy="137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Управа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057400"/>
            <a:ext cx="4038600" cy="362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 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8" y="3345656"/>
            <a:ext cx="8402472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Савети грађана, школе и вртићи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</a:t>
            </a:r>
            <a:r>
              <a:rPr lang="ru-RU" altLang="en-US" sz="1700" dirty="0" smtClean="0">
                <a:cs typeface="Calibri" panose="020F0502020204030204" pitchFamily="34" charset="0"/>
              </a:rPr>
              <a:t>(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Центар </a:t>
            </a:r>
            <a:r>
              <a:rPr lang="ru-RU" altLang="en-US" sz="1700" dirty="0">
                <a:cs typeface="Calibri" panose="020F0502020204030204" pitchFamily="34" charset="0"/>
              </a:rPr>
              <a:t>за </a:t>
            </a:r>
            <a:r>
              <a:rPr lang="en-US" altLang="en-US" sz="1700" dirty="0" smtClean="0">
                <a:cs typeface="Calibri" panose="020F0502020204030204" pitchFamily="34" charset="0"/>
              </a:rPr>
              <a:t>  </a:t>
            </a:r>
            <a:r>
              <a:rPr lang="ru-RU" altLang="en-US" sz="1700" dirty="0" smtClean="0">
                <a:cs typeface="Calibri" panose="020F0502020204030204" pitchFamily="34" charset="0"/>
              </a:rPr>
              <a:t>социјални </a:t>
            </a:r>
            <a:r>
              <a:rPr lang="en-US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рад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)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</a:t>
            </a:r>
            <a:r>
              <a:rPr lang="ru-RU" altLang="en-US" sz="1700" dirty="0" smtClean="0">
                <a:cs typeface="Calibri" panose="020F0502020204030204" pitchFamily="34" charset="0"/>
              </a:rPr>
              <a:t>(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удружења </a:t>
            </a:r>
            <a:r>
              <a:rPr lang="ru-RU" altLang="en-US" sz="1700" dirty="0">
                <a:cs typeface="Calibri" panose="020F0502020204030204" pitchFamily="34" charset="0"/>
              </a:rPr>
              <a:t>грађана, невладине организације, итд</a:t>
            </a:r>
            <a:r>
              <a:rPr lang="ru-RU" altLang="en-US" sz="1700" dirty="0" smtClean="0">
                <a:cs typeface="Calibri" panose="020F0502020204030204" pitchFamily="34" charset="0"/>
              </a:rPr>
              <a:t>.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)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75" y="1657350"/>
            <a:ext cx="310644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0"/>
            <a:ext cx="8229600" cy="38635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004917"/>
            <a:ext cx="84926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400" b="1" dirty="0"/>
              <a:t>БУЏЕТ </a:t>
            </a:r>
            <a:r>
              <a:rPr lang="sr-Cyrl-RS" sz="14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 smtClean="0"/>
              <a:t>Приликом дефинисања </a:t>
            </a:r>
            <a:r>
              <a:rPr lang="sr-Cyrl-RS" sz="1400" dirty="0"/>
              <a:t>овог, за општину </a:t>
            </a:r>
            <a:r>
              <a:rPr lang="sr-Cyrl-RS" sz="1400" dirty="0" smtClean="0"/>
              <a:t>Црвени Крст</a:t>
            </a:r>
            <a:r>
              <a:rPr lang="sr-Latn-RS" sz="1400" dirty="0" smtClean="0"/>
              <a:t> </a:t>
            </a:r>
            <a:r>
              <a:rPr lang="sr-Cyrl-RS" sz="14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8229600" cy="514350"/>
          </a:xfrm>
        </p:spPr>
        <p:txBody>
          <a:bodyPr>
            <a:noAutofit/>
          </a:bodyPr>
          <a:lstStyle/>
          <a:p>
            <a:r>
              <a:rPr lang="sr-Cyrl-RS" sz="3600" b="1" dirty="0">
                <a:latin typeface="+mn-lt"/>
              </a:rPr>
              <a:t>Ко учествује у буџетском процесу</a:t>
            </a:r>
            <a:r>
              <a:rPr lang="en-US" sz="3600" b="1" dirty="0">
                <a:latin typeface="+mn-lt"/>
              </a:rPr>
              <a:t>?</a:t>
            </a:r>
            <a:endParaRPr lang="en-US" sz="3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9600" y="1962150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GB" sz="7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САВЕТИ</a:t>
            </a:r>
          </a:p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ГРАЂАНА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5800" y="3632230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r-Cyrl-RS" sz="9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900" b="1" dirty="0" smtClean="0">
                <a:solidFill>
                  <a:schemeClr val="bg1"/>
                </a:solidFill>
              </a:rPr>
              <a:t>ПРЕДШКОЛСКО И ОСНОВНО ОБРАЗОВАЊЕ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29000" y="1657350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r-Cyrl-RS" sz="11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1100" b="1" dirty="0" smtClean="0">
                <a:solidFill>
                  <a:schemeClr val="bg1"/>
                </a:solidFill>
              </a:rPr>
              <a:t>СКУПШТИНА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29000" y="3449149"/>
            <a:ext cx="1752600" cy="1143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r-Cyrl-RS" sz="12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1200" b="1" dirty="0" smtClean="0">
                <a:solidFill>
                  <a:schemeClr val="bg1"/>
                </a:solidFill>
              </a:rPr>
              <a:t>ОПШТИНСКО ВЕЋЕ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36286" y="1438987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sz="1200" b="1" dirty="0" smtClean="0">
                <a:solidFill>
                  <a:schemeClr val="bg1"/>
                </a:solidFill>
              </a:rPr>
              <a:t>ГРАЂАНИ И ЊИХОВА УДРУЖЕЊА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73538" y="2528339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sz="1100" b="1" dirty="0" smtClean="0">
                <a:solidFill>
                  <a:schemeClr val="bg1"/>
                </a:solidFill>
              </a:rPr>
              <a:t>ОДСЕК ЗА ФИНАНСИЈЕ И БУЏЕТ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23262" y="3511165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r-Cyrl-RS" sz="105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1050" b="1" dirty="0" smtClean="0">
                <a:solidFill>
                  <a:schemeClr val="bg1"/>
                </a:solidFill>
              </a:rPr>
              <a:t>ОПШТИНСКА УПРАВА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7018</TotalTime>
  <Words>1789</Words>
  <Application>Microsoft Office PowerPoint</Application>
  <PresentationFormat>On-screen Show (16:9)</PresentationFormat>
  <Paragraphs>351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Ion</vt:lpstr>
      <vt:lpstr>ГРАДСКА ОПШТИНА ЦРВЕНИ КРСТ </vt:lpstr>
      <vt:lpstr>PowerPoint Presentation</vt:lpstr>
      <vt:lpstr>PowerPoint Presentation</vt:lpstr>
      <vt:lpstr>PowerPoint Presentation</vt:lpstr>
      <vt:lpstr>Кључне добробити од партиципације јавности</vt:lpstr>
      <vt:lpstr>Кључне добробити од партиципације јавности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2026. годину према нацрту Одлуке о буџету</vt:lpstr>
      <vt:lpstr>Структура планираних прихода и примања             за 2026. годину  према нацрту Одлуке о буџету</vt:lpstr>
      <vt:lpstr>Шта се променило у односу на  2025. годину?</vt:lpstr>
      <vt:lpstr>На шта се троше јавна средства?</vt:lpstr>
      <vt:lpstr>PowerPoint Presentation</vt:lpstr>
      <vt:lpstr>Надлежности општине Црвени Крст које се могу финансирати из буџета</vt:lpstr>
      <vt:lpstr>Структура планираних расхода и издатака буџета за 2026. годину према нацрту Одлуке о буџету за 2026.</vt:lpstr>
      <vt:lpstr>Структура планираних расхода и издатака буџета за 2026. годину према нацрту Одлуке о буџету за 2026.године </vt:lpstr>
      <vt:lpstr>Шта се променило у односу на Одлуку о буџету за 2026. годину?</vt:lpstr>
      <vt:lpstr>Расходи буџета по програмима</vt:lpstr>
      <vt:lpstr>Расходи буџета расподељени по директним  буџетским корисницима према нацрту Одлуке о  буџету за 2026.годину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Dragana Zivic</cp:lastModifiedBy>
  <cp:revision>657</cp:revision>
  <cp:lastPrinted>2018-01-29T14:26:33Z</cp:lastPrinted>
  <dcterms:created xsi:type="dcterms:W3CDTF">2006-08-16T00:00:00Z</dcterms:created>
  <dcterms:modified xsi:type="dcterms:W3CDTF">2025-11-03T13:19:31Z</dcterms:modified>
  <cp:contentStatus/>
</cp:coreProperties>
</file>